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516" r:id="rId2"/>
    <p:sldId id="522" r:id="rId3"/>
    <p:sldId id="523" r:id="rId4"/>
    <p:sldId id="524" r:id="rId5"/>
    <p:sldId id="525" r:id="rId6"/>
    <p:sldId id="526" r:id="rId7"/>
    <p:sldId id="527" r:id="rId8"/>
    <p:sldId id="528" r:id="rId9"/>
    <p:sldId id="529" r:id="rId10"/>
    <p:sldId id="530" r:id="rId11"/>
    <p:sldId id="531" r:id="rId12"/>
    <p:sldId id="532" r:id="rId13"/>
  </p:sldIdLst>
  <p:sldSz cx="6858000" cy="12192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63" autoAdjust="0"/>
    <p:restoredTop sz="94660"/>
  </p:normalViewPr>
  <p:slideViewPr>
    <p:cSldViewPr snapToGrid="0">
      <p:cViewPr varScale="1">
        <p:scale>
          <a:sx n="57" d="100"/>
          <a:sy n="57" d="100"/>
        </p:scale>
        <p:origin x="360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9618D8B-A4D2-426E-A692-F0049CC5FE7A}" type="datetimeFigureOut">
              <a:rPr lang="en-US" smtClean="0"/>
              <a:t>5/26/2026</a:t>
            </a:fld>
            <a:endParaRPr lang="en-US" dirty="0"/>
          </a:p>
        </p:txBody>
      </p:sp>
      <p:sp>
        <p:nvSpPr>
          <p:cNvPr id="4" name="Slide Image Placeholder 3"/>
          <p:cNvSpPr>
            <a:spLocks noGrp="1" noRot="1" noChangeAspect="1"/>
          </p:cNvSpPr>
          <p:nvPr>
            <p:ph type="sldImg" idx="2"/>
          </p:nvPr>
        </p:nvSpPr>
        <p:spPr>
          <a:xfrm>
            <a:off x="2622550" y="1162050"/>
            <a:ext cx="176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643E271-41C1-4C47-98D3-90BD492EB256}" type="slidenum">
              <a:rPr lang="en-US" smtClean="0"/>
              <a:t>‹#›</a:t>
            </a:fld>
            <a:endParaRPr lang="en-US" dirty="0"/>
          </a:p>
        </p:txBody>
      </p:sp>
    </p:spTree>
    <p:extLst>
      <p:ext uri="{BB962C8B-B14F-4D97-AF65-F5344CB8AC3E}">
        <p14:creationId xmlns:p14="http://schemas.microsoft.com/office/powerpoint/2010/main" val="3523772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24" name="Rectangle 23"/>
          <p:cNvSpPr/>
          <p:nvPr/>
        </p:nvSpPr>
        <p:spPr>
          <a:xfrm>
            <a:off x="5868727" y="-15051"/>
            <a:ext cx="987487" cy="12207052"/>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13" dirty="0"/>
          </a:p>
        </p:txBody>
      </p:sp>
      <p:sp>
        <p:nvSpPr>
          <p:cNvPr id="26" name="Rectangle 25"/>
          <p:cNvSpPr/>
          <p:nvPr/>
        </p:nvSpPr>
        <p:spPr>
          <a:xfrm>
            <a:off x="5870513" y="-15051"/>
            <a:ext cx="987487" cy="12207052"/>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13" dirty="0"/>
          </a:p>
        </p:txBody>
      </p:sp>
      <p:sp>
        <p:nvSpPr>
          <p:cNvPr id="27" name="Isosceles Triangle 26"/>
          <p:cNvSpPr/>
          <p:nvPr/>
        </p:nvSpPr>
        <p:spPr>
          <a:xfrm>
            <a:off x="5870513" y="5418667"/>
            <a:ext cx="987487" cy="6773333"/>
          </a:xfrm>
          <a:prstGeom prst="triangle">
            <a:avLst>
              <a:gd name="adj" fmla="val 100000"/>
            </a:avLst>
          </a:prstGeom>
          <a:solidFill>
            <a:srgbClr val="002060">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13" dirty="0"/>
          </a:p>
        </p:txBody>
      </p:sp>
      <p:sp>
        <p:nvSpPr>
          <p:cNvPr id="28" name="Rectangle 27"/>
          <p:cNvSpPr/>
          <p:nvPr/>
        </p:nvSpPr>
        <p:spPr>
          <a:xfrm>
            <a:off x="5870513" y="-15051"/>
            <a:ext cx="985701" cy="12207052"/>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rgbClr val="FF0000">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13" dirty="0"/>
          </a:p>
        </p:txBody>
      </p:sp>
      <p:sp>
        <p:nvSpPr>
          <p:cNvPr id="19" name="Isosceles Triangle 18"/>
          <p:cNvSpPr/>
          <p:nvPr/>
        </p:nvSpPr>
        <p:spPr>
          <a:xfrm rot="10800000">
            <a:off x="0" y="0"/>
            <a:ext cx="473960" cy="10073163"/>
          </a:xfrm>
          <a:prstGeom prst="triangle">
            <a:avLst>
              <a:gd name="adj" fmla="val 100000"/>
            </a:avLst>
          </a:prstGeom>
          <a:solidFill>
            <a:srgbClr val="D3D5D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13" dirty="0"/>
          </a:p>
        </p:txBody>
      </p:sp>
      <p:sp>
        <p:nvSpPr>
          <p:cNvPr id="2" name="Title 1"/>
          <p:cNvSpPr>
            <a:spLocks noGrp="1"/>
          </p:cNvSpPr>
          <p:nvPr>
            <p:ph type="ctrTitle"/>
          </p:nvPr>
        </p:nvSpPr>
        <p:spPr>
          <a:xfrm>
            <a:off x="847725" y="4274727"/>
            <a:ext cx="4368902" cy="2926759"/>
          </a:xfrm>
          <a:prstGeom prst="rect">
            <a:avLst/>
          </a:prstGeom>
        </p:spPr>
        <p:txBody>
          <a:bodyPr anchor="b">
            <a:noAutofit/>
          </a:bodyPr>
          <a:lstStyle>
            <a:lvl1pPr algn="l">
              <a:defRPr sz="3038">
                <a:solidFill>
                  <a:schemeClr val="accent1"/>
                </a:solidFill>
                <a:latin typeface="Arial Black" panose="020B0A04020102020204" pitchFamily="34" charset="0"/>
              </a:defRPr>
            </a:lvl1pPr>
          </a:lstStyle>
          <a:p>
            <a:r>
              <a:rPr lang="en-US"/>
              <a:t>Click to edit Master title style</a:t>
            </a:r>
          </a:p>
        </p:txBody>
      </p:sp>
      <p:sp>
        <p:nvSpPr>
          <p:cNvPr id="3" name="Subtitle 2"/>
          <p:cNvSpPr>
            <a:spLocks noGrp="1"/>
          </p:cNvSpPr>
          <p:nvPr>
            <p:ph type="subTitle" idx="1"/>
          </p:nvPr>
        </p:nvSpPr>
        <p:spPr>
          <a:xfrm>
            <a:off x="847725" y="7201482"/>
            <a:ext cx="4368902" cy="1950043"/>
          </a:xfrm>
          <a:prstGeom prst="rect">
            <a:avLst/>
          </a:prstGeom>
        </p:spPr>
        <p:txBody>
          <a:bodyPr anchor="t"/>
          <a:lstStyle>
            <a:lvl1pPr marL="0" indent="0" algn="l">
              <a:buNone/>
              <a:defRPr>
                <a:solidFill>
                  <a:schemeClr val="tx1">
                    <a:lumMod val="50000"/>
                    <a:lumOff val="50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pic>
        <p:nvPicPr>
          <p:cNvPr id="6" name="Picture 5" descr="A blue and red logo">
            <a:extLst>
              <a:ext uri="{FF2B5EF4-FFF2-40B4-BE49-F238E27FC236}">
                <a16:creationId xmlns:a16="http://schemas.microsoft.com/office/drawing/2014/main" id="{29B947ED-B994-CD9B-B2C1-AD18CE0F0F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095" y="266681"/>
            <a:ext cx="1444372" cy="611831"/>
          </a:xfrm>
          <a:prstGeom prst="rect">
            <a:avLst/>
          </a:prstGeom>
        </p:spPr>
      </p:pic>
      <p:pic>
        <p:nvPicPr>
          <p:cNvPr id="4" name="Picture 3">
            <a:extLst>
              <a:ext uri="{FF2B5EF4-FFF2-40B4-BE49-F238E27FC236}">
                <a16:creationId xmlns:a16="http://schemas.microsoft.com/office/drawing/2014/main" id="{CA70093D-A07C-7105-A3B6-C7D75650DCA4}"/>
              </a:ext>
            </a:extLst>
          </p:cNvPr>
          <p:cNvPicPr>
            <a:picLocks noChangeAspect="1"/>
          </p:cNvPicPr>
          <p:nvPr userDrawn="1"/>
        </p:nvPicPr>
        <p:blipFill>
          <a:blip r:embed="rId3"/>
          <a:stretch>
            <a:fillRect/>
          </a:stretch>
        </p:blipFill>
        <p:spPr>
          <a:xfrm>
            <a:off x="4262127" y="216340"/>
            <a:ext cx="1444372" cy="712512"/>
          </a:xfrm>
          <a:prstGeom prst="rect">
            <a:avLst/>
          </a:prstGeom>
        </p:spPr>
      </p:pic>
      <p:pic>
        <p:nvPicPr>
          <p:cNvPr id="5" name="Picture 4">
            <a:extLst>
              <a:ext uri="{FF2B5EF4-FFF2-40B4-BE49-F238E27FC236}">
                <a16:creationId xmlns:a16="http://schemas.microsoft.com/office/drawing/2014/main" id="{CD25F545-A5D2-EE3F-7CAA-77FDA6A08D5F}"/>
              </a:ext>
            </a:extLst>
          </p:cNvPr>
          <p:cNvPicPr>
            <a:picLocks noChangeAspect="1"/>
          </p:cNvPicPr>
          <p:nvPr userDrawn="1"/>
        </p:nvPicPr>
        <p:blipFill>
          <a:blip r:embed="rId4"/>
          <a:stretch>
            <a:fillRect/>
          </a:stretch>
        </p:blipFill>
        <p:spPr>
          <a:xfrm>
            <a:off x="2491705" y="252341"/>
            <a:ext cx="1444372" cy="640510"/>
          </a:xfrm>
          <a:prstGeom prst="rect">
            <a:avLst/>
          </a:prstGeom>
        </p:spPr>
      </p:pic>
    </p:spTree>
    <p:extLst>
      <p:ext uri="{BB962C8B-B14F-4D97-AF65-F5344CB8AC3E}">
        <p14:creationId xmlns:p14="http://schemas.microsoft.com/office/powerpoint/2010/main" val="311944930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5292" y="2209554"/>
            <a:ext cx="5627995" cy="1222268"/>
          </a:xfrm>
          <a:prstGeom prst="rect">
            <a:avLst/>
          </a:prstGeom>
        </p:spPr>
        <p:txBody>
          <a:bodyPr>
            <a:normAutofit/>
          </a:bodyPr>
          <a:lstStyle>
            <a:lvl1pPr>
              <a:defRPr sz="1575" b="1"/>
            </a:lvl1pPr>
          </a:lstStyle>
          <a:p>
            <a:r>
              <a:rPr lang="en-US"/>
              <a:t>Click to edit Master title style</a:t>
            </a:r>
          </a:p>
        </p:txBody>
      </p:sp>
      <p:sp>
        <p:nvSpPr>
          <p:cNvPr id="3" name="Content Placeholder 2"/>
          <p:cNvSpPr>
            <a:spLocks noGrp="1"/>
          </p:cNvSpPr>
          <p:nvPr>
            <p:ph idx="1" hasCustomPrompt="1"/>
          </p:nvPr>
        </p:nvSpPr>
        <p:spPr>
          <a:xfrm>
            <a:off x="445292" y="3966093"/>
            <a:ext cx="5627994" cy="6899152"/>
          </a:xfrm>
          <a:prstGeom prst="rect">
            <a:avLst/>
          </a:prstGeom>
        </p:spPr>
        <p:txBody>
          <a:bodyPr/>
          <a:lstStyle>
            <a:lvl1pPr>
              <a:buFont typeface="Arial" panose="020B0604020202020204" pitchFamily="34" charset="0"/>
              <a:buChar char="•"/>
              <a:defRPr sz="1013"/>
            </a:lvl1pPr>
            <a:lvl2pPr>
              <a:buFont typeface="Courier New" panose="02070309020205020404" pitchFamily="49" charset="0"/>
              <a:buChar char="o"/>
              <a:defRPr sz="1013"/>
            </a:lvl2pPr>
            <a:lvl3pPr>
              <a:buFont typeface="Wingdings" panose="05000000000000000000" pitchFamily="2" charset="2"/>
              <a:buChar char="§"/>
              <a:defRPr sz="1013"/>
            </a:lvl3pPr>
            <a:lvl4pPr>
              <a:buFont typeface="Arial" panose="020B0604020202020204" pitchFamily="34" charset="0"/>
              <a:buChar char="•"/>
              <a:defRPr sz="1013"/>
            </a:lvl4pPr>
            <a:lvl5pPr>
              <a:buFont typeface="Courier New" panose="02070309020205020404" pitchFamily="49" charset="0"/>
              <a:buChar char="o"/>
              <a:defRPr sz="1013"/>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8158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88B6378-9AFE-40E5-A7BA-2CD0B3E96EAF}"/>
              </a:ext>
            </a:extLst>
          </p:cNvPr>
          <p:cNvSpPr txBox="1">
            <a:spLocks/>
          </p:cNvSpPr>
          <p:nvPr userDrawn="1"/>
        </p:nvSpPr>
        <p:spPr>
          <a:xfrm>
            <a:off x="445292" y="2209554"/>
            <a:ext cx="5627995" cy="1222268"/>
          </a:xfrm>
          <a:prstGeom prst="rect">
            <a:avLst/>
          </a:prstGeom>
        </p:spPr>
        <p:txBody>
          <a:bodyPr>
            <a:normAutofit/>
          </a:bodyPr>
          <a:lstStyle>
            <a:lvl1pPr algn="l" defTabSz="457200" rtl="0" eaLnBrk="1" latinLnBrk="0" hangingPunct="1">
              <a:spcBef>
                <a:spcPct val="0"/>
              </a:spcBef>
              <a:buNone/>
              <a:defRPr sz="2800" b="1"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575" dirty="0"/>
              <a:t>Click to edit Master title style</a:t>
            </a:r>
          </a:p>
        </p:txBody>
      </p:sp>
    </p:spTree>
    <p:extLst>
      <p:ext uri="{BB962C8B-B14F-4D97-AF65-F5344CB8AC3E}">
        <p14:creationId xmlns:p14="http://schemas.microsoft.com/office/powerpoint/2010/main" val="3329072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1_Title Sli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370577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5"/>
          <p:cNvSpPr/>
          <p:nvPr userDrawn="1"/>
        </p:nvSpPr>
        <p:spPr>
          <a:xfrm>
            <a:off x="6345298" y="1"/>
            <a:ext cx="893702" cy="12207052"/>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13" dirty="0"/>
          </a:p>
        </p:txBody>
      </p:sp>
      <p:sp>
        <p:nvSpPr>
          <p:cNvPr id="25" name="Rectangle 27"/>
          <p:cNvSpPr/>
          <p:nvPr userDrawn="1"/>
        </p:nvSpPr>
        <p:spPr>
          <a:xfrm>
            <a:off x="6345298" y="1"/>
            <a:ext cx="892288" cy="12207052"/>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rgbClr val="C00000">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13" dirty="0"/>
          </a:p>
        </p:txBody>
      </p:sp>
      <p:sp>
        <p:nvSpPr>
          <p:cNvPr id="26" name="Rectangle 28"/>
          <p:cNvSpPr/>
          <p:nvPr/>
        </p:nvSpPr>
        <p:spPr>
          <a:xfrm>
            <a:off x="6662785" y="1"/>
            <a:ext cx="574800" cy="12207052"/>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rgbClr val="011F68"/>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13" dirty="0"/>
          </a:p>
        </p:txBody>
      </p:sp>
      <p:sp>
        <p:nvSpPr>
          <p:cNvPr id="2" name="Isosceles Triangle 1">
            <a:extLst>
              <a:ext uri="{FF2B5EF4-FFF2-40B4-BE49-F238E27FC236}">
                <a16:creationId xmlns:a16="http://schemas.microsoft.com/office/drawing/2014/main" id="{A2FD5036-DFCF-403B-A0D2-EE0F1B996406}"/>
              </a:ext>
            </a:extLst>
          </p:cNvPr>
          <p:cNvSpPr/>
          <p:nvPr userDrawn="1"/>
        </p:nvSpPr>
        <p:spPr>
          <a:xfrm rot="10800000">
            <a:off x="0" y="0"/>
            <a:ext cx="473960" cy="10073163"/>
          </a:xfrm>
          <a:prstGeom prst="triangle">
            <a:avLst>
              <a:gd name="adj" fmla="val 100000"/>
            </a:avLst>
          </a:prstGeom>
          <a:solidFill>
            <a:srgbClr val="D3D5D6"/>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013" dirty="0"/>
          </a:p>
        </p:txBody>
      </p:sp>
      <p:pic>
        <p:nvPicPr>
          <p:cNvPr id="4" name="Picture 3">
            <a:extLst>
              <a:ext uri="{FF2B5EF4-FFF2-40B4-BE49-F238E27FC236}">
                <a16:creationId xmlns:a16="http://schemas.microsoft.com/office/drawing/2014/main" id="{A728E3C2-98E6-4038-AC75-6856B159B26B}"/>
              </a:ext>
            </a:extLst>
          </p:cNvPr>
          <p:cNvPicPr>
            <a:picLocks noChangeAspect="1"/>
          </p:cNvPicPr>
          <p:nvPr userDrawn="1"/>
        </p:nvPicPr>
        <p:blipFill>
          <a:blip r:embed="rId6"/>
          <a:stretch>
            <a:fillRect/>
          </a:stretch>
        </p:blipFill>
        <p:spPr>
          <a:xfrm>
            <a:off x="473961" y="156473"/>
            <a:ext cx="1464331" cy="1571595"/>
          </a:xfrm>
          <a:prstGeom prst="rect">
            <a:avLst/>
          </a:prstGeom>
        </p:spPr>
      </p:pic>
    </p:spTree>
    <p:extLst>
      <p:ext uri="{BB962C8B-B14F-4D97-AF65-F5344CB8AC3E}">
        <p14:creationId xmlns:p14="http://schemas.microsoft.com/office/powerpoint/2010/main" val="18226862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xStyles>
    <p:titleStyle>
      <a:lvl1pPr algn="l" defTabSz="257175" rtl="0" eaLnBrk="1" latinLnBrk="0" hangingPunct="1">
        <a:spcBef>
          <a:spcPct val="0"/>
        </a:spcBef>
        <a:buNone/>
        <a:defRPr sz="2025"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92881" indent="-192881" algn="l" defTabSz="257175" rtl="0" eaLnBrk="1" latinLnBrk="0" hangingPunct="1">
        <a:spcBef>
          <a:spcPts val="563"/>
        </a:spcBef>
        <a:spcAft>
          <a:spcPts val="0"/>
        </a:spcAft>
        <a:buClr>
          <a:schemeClr val="accent1"/>
        </a:buClr>
        <a:buSzPct val="80000"/>
        <a:buFont typeface="Wingdings 3" charset="2"/>
        <a:buChar char=""/>
        <a:defRPr sz="1013" kern="1200">
          <a:solidFill>
            <a:schemeClr val="tx1">
              <a:lumMod val="75000"/>
              <a:lumOff val="25000"/>
            </a:schemeClr>
          </a:solidFill>
          <a:latin typeface="+mn-lt"/>
          <a:ea typeface="+mn-ea"/>
          <a:cs typeface="+mn-cs"/>
        </a:defRPr>
      </a:lvl1pPr>
      <a:lvl2pPr marL="417909" indent="-160734" algn="l" defTabSz="257175" rtl="0" eaLnBrk="1" latinLnBrk="0" hangingPunct="1">
        <a:spcBef>
          <a:spcPts val="563"/>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2pPr>
      <a:lvl3pPr marL="642938" indent="-128588" algn="l" defTabSz="257175" rtl="0" eaLnBrk="1" latinLnBrk="0" hangingPunct="1">
        <a:spcBef>
          <a:spcPts val="563"/>
        </a:spcBef>
        <a:spcAft>
          <a:spcPts val="0"/>
        </a:spcAft>
        <a:buClr>
          <a:schemeClr val="accent1"/>
        </a:buClr>
        <a:buSzPct val="80000"/>
        <a:buFont typeface="Wingdings 3" charset="2"/>
        <a:buChar char=""/>
        <a:defRPr sz="788" kern="1200">
          <a:solidFill>
            <a:schemeClr val="tx1">
              <a:lumMod val="75000"/>
              <a:lumOff val="25000"/>
            </a:schemeClr>
          </a:solidFill>
          <a:latin typeface="+mn-lt"/>
          <a:ea typeface="+mn-ea"/>
          <a:cs typeface="+mn-cs"/>
        </a:defRPr>
      </a:lvl3pPr>
      <a:lvl4pPr marL="900113" indent="-128588" algn="l" defTabSz="257175" rtl="0" eaLnBrk="1" latinLnBrk="0" hangingPunct="1">
        <a:spcBef>
          <a:spcPts val="563"/>
        </a:spcBef>
        <a:spcAft>
          <a:spcPts val="0"/>
        </a:spcAft>
        <a:buClr>
          <a:schemeClr val="accent1"/>
        </a:buClr>
        <a:buSzPct val="80000"/>
        <a:buFont typeface="Wingdings 3" charset="2"/>
        <a:buChar char=""/>
        <a:defRPr sz="675" kern="1200">
          <a:solidFill>
            <a:schemeClr val="tx1">
              <a:lumMod val="75000"/>
              <a:lumOff val="25000"/>
            </a:schemeClr>
          </a:solidFill>
          <a:latin typeface="+mn-lt"/>
          <a:ea typeface="+mn-ea"/>
          <a:cs typeface="+mn-cs"/>
        </a:defRPr>
      </a:lvl4pPr>
      <a:lvl5pPr marL="1157288" indent="-128588" algn="l" defTabSz="257175" rtl="0" eaLnBrk="1" latinLnBrk="0" hangingPunct="1">
        <a:spcBef>
          <a:spcPts val="563"/>
        </a:spcBef>
        <a:spcAft>
          <a:spcPts val="0"/>
        </a:spcAft>
        <a:buClr>
          <a:schemeClr val="accent1"/>
        </a:buClr>
        <a:buSzPct val="80000"/>
        <a:buFont typeface="Wingdings 3" charset="2"/>
        <a:buChar char=""/>
        <a:defRPr sz="675" kern="1200">
          <a:solidFill>
            <a:schemeClr val="tx1">
              <a:lumMod val="75000"/>
              <a:lumOff val="25000"/>
            </a:schemeClr>
          </a:solidFill>
          <a:latin typeface="+mn-lt"/>
          <a:ea typeface="+mn-ea"/>
          <a:cs typeface="+mn-cs"/>
        </a:defRPr>
      </a:lvl5pPr>
      <a:lvl6pPr marL="1414463" indent="-128588" algn="l" defTabSz="257175" rtl="0" eaLnBrk="1" latinLnBrk="0" hangingPunct="1">
        <a:spcBef>
          <a:spcPts val="563"/>
        </a:spcBef>
        <a:spcAft>
          <a:spcPts val="0"/>
        </a:spcAft>
        <a:buClr>
          <a:schemeClr val="accent1"/>
        </a:buClr>
        <a:buSzPct val="80000"/>
        <a:buFont typeface="Wingdings 3" charset="2"/>
        <a:buChar char=""/>
        <a:defRPr sz="675" kern="1200">
          <a:solidFill>
            <a:schemeClr val="tx1">
              <a:lumMod val="75000"/>
              <a:lumOff val="25000"/>
            </a:schemeClr>
          </a:solidFill>
          <a:latin typeface="+mn-lt"/>
          <a:ea typeface="+mn-ea"/>
          <a:cs typeface="+mn-cs"/>
        </a:defRPr>
      </a:lvl6pPr>
      <a:lvl7pPr marL="1671638" indent="-128588" algn="l" defTabSz="257175" rtl="0" eaLnBrk="1" latinLnBrk="0" hangingPunct="1">
        <a:spcBef>
          <a:spcPts val="563"/>
        </a:spcBef>
        <a:spcAft>
          <a:spcPts val="0"/>
        </a:spcAft>
        <a:buClr>
          <a:schemeClr val="accent1"/>
        </a:buClr>
        <a:buSzPct val="80000"/>
        <a:buFont typeface="Wingdings 3" charset="2"/>
        <a:buChar char=""/>
        <a:defRPr sz="675" kern="1200">
          <a:solidFill>
            <a:schemeClr val="tx1">
              <a:lumMod val="75000"/>
              <a:lumOff val="25000"/>
            </a:schemeClr>
          </a:solidFill>
          <a:latin typeface="+mn-lt"/>
          <a:ea typeface="+mn-ea"/>
          <a:cs typeface="+mn-cs"/>
        </a:defRPr>
      </a:lvl7pPr>
      <a:lvl8pPr marL="1928813" indent="-128588" algn="l" defTabSz="257175" rtl="0" eaLnBrk="1" latinLnBrk="0" hangingPunct="1">
        <a:spcBef>
          <a:spcPts val="563"/>
        </a:spcBef>
        <a:spcAft>
          <a:spcPts val="0"/>
        </a:spcAft>
        <a:buClr>
          <a:schemeClr val="accent1"/>
        </a:buClr>
        <a:buSzPct val="80000"/>
        <a:buFont typeface="Wingdings 3" charset="2"/>
        <a:buChar char=""/>
        <a:defRPr sz="675" kern="1200">
          <a:solidFill>
            <a:schemeClr val="tx1">
              <a:lumMod val="75000"/>
              <a:lumOff val="25000"/>
            </a:schemeClr>
          </a:solidFill>
          <a:latin typeface="+mn-lt"/>
          <a:ea typeface="+mn-ea"/>
          <a:cs typeface="+mn-cs"/>
        </a:defRPr>
      </a:lvl8pPr>
      <a:lvl9pPr marL="2185988" indent="-128588" algn="l" defTabSz="257175" rtl="0" eaLnBrk="1" latinLnBrk="0" hangingPunct="1">
        <a:spcBef>
          <a:spcPts val="563"/>
        </a:spcBef>
        <a:spcAft>
          <a:spcPts val="0"/>
        </a:spcAft>
        <a:buClr>
          <a:schemeClr val="accent1"/>
        </a:buClr>
        <a:buSzPct val="80000"/>
        <a:buFont typeface="Wingdings 3" charset="2"/>
        <a:buChar char=""/>
        <a:defRPr sz="675" kern="1200">
          <a:solidFill>
            <a:schemeClr val="tx1">
              <a:lumMod val="75000"/>
              <a:lumOff val="25000"/>
            </a:schemeClr>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7AA95-C48F-B922-9382-7B125FABA24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FD1B210-5646-D830-8327-420408101C00}"/>
              </a:ext>
            </a:extLst>
          </p:cNvPr>
          <p:cNvPicPr>
            <a:picLocks noChangeAspect="1"/>
          </p:cNvPicPr>
          <p:nvPr/>
        </p:nvPicPr>
        <p:blipFill>
          <a:blip r:embed="rId2"/>
          <a:stretch>
            <a:fillRect/>
          </a:stretch>
        </p:blipFill>
        <p:spPr>
          <a:xfrm>
            <a:off x="0" y="0"/>
            <a:ext cx="6858000" cy="4572000"/>
          </a:xfrm>
          <a:prstGeom prst="rect">
            <a:avLst/>
          </a:prstGeom>
        </p:spPr>
      </p:pic>
      <p:sp>
        <p:nvSpPr>
          <p:cNvPr id="9" name="TextBox 8">
            <a:extLst>
              <a:ext uri="{FF2B5EF4-FFF2-40B4-BE49-F238E27FC236}">
                <a16:creationId xmlns:a16="http://schemas.microsoft.com/office/drawing/2014/main" id="{B4DA2DAB-C417-4AC8-DE08-81D32E8B351E}"/>
              </a:ext>
            </a:extLst>
          </p:cNvPr>
          <p:cNvSpPr txBox="1"/>
          <p:nvPr/>
        </p:nvSpPr>
        <p:spPr>
          <a:xfrm>
            <a:off x="0" y="4716818"/>
            <a:ext cx="6858000" cy="707886"/>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SUBMISSION</a:t>
            </a:r>
            <a:endParaRPr lang="en-US" sz="2000" dirty="0">
              <a:solidFill>
                <a:srgbClr val="FF0000"/>
              </a:solidFill>
              <a:latin typeface="Congenial SemiBold" panose="020F0502020204030204" pitchFamily="2" charset="0"/>
            </a:endParaRPr>
          </a:p>
          <a:p>
            <a:pPr algn="ctr"/>
            <a:r>
              <a:rPr lang="en-US" sz="2000" dirty="0">
                <a:solidFill>
                  <a:srgbClr val="002060"/>
                </a:solidFill>
                <a:latin typeface="Congenial SemiBold" panose="020F0502020204030204" pitchFamily="2" charset="0"/>
              </a:rPr>
              <a:t>Coffee Machine is Terrible.</a:t>
            </a:r>
          </a:p>
        </p:txBody>
      </p:sp>
      <p:sp>
        <p:nvSpPr>
          <p:cNvPr id="11" name="TextBox 10">
            <a:extLst>
              <a:ext uri="{FF2B5EF4-FFF2-40B4-BE49-F238E27FC236}">
                <a16:creationId xmlns:a16="http://schemas.microsoft.com/office/drawing/2014/main" id="{C62858A5-3573-01BC-B331-C005B3349EA1}"/>
              </a:ext>
            </a:extLst>
          </p:cNvPr>
          <p:cNvSpPr txBox="1"/>
          <p:nvPr/>
        </p:nvSpPr>
        <p:spPr>
          <a:xfrm>
            <a:off x="0" y="5567995"/>
            <a:ext cx="6858000" cy="707886"/>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RESPONSE</a:t>
            </a:r>
            <a:endParaRPr lang="en-US" sz="2000" dirty="0">
              <a:solidFill>
                <a:srgbClr val="FF0000"/>
              </a:solidFill>
              <a:latin typeface="Congenial SemiBold" panose="020F0502020204030204" pitchFamily="2" charset="0"/>
            </a:endParaRPr>
          </a:p>
          <a:p>
            <a:pPr algn="ctr"/>
            <a:r>
              <a:rPr lang="en-US" sz="2000" dirty="0">
                <a:solidFill>
                  <a:srgbClr val="002060"/>
                </a:solidFill>
                <a:latin typeface="Congenial SemiBold" panose="020F0502020204030204" pitchFamily="2" charset="0"/>
              </a:rPr>
              <a:t>Vendor recalibrated machine to make coffee stronger .</a:t>
            </a:r>
          </a:p>
        </p:txBody>
      </p:sp>
      <p:cxnSp>
        <p:nvCxnSpPr>
          <p:cNvPr id="17" name="Straight Connector 16">
            <a:extLst>
              <a:ext uri="{FF2B5EF4-FFF2-40B4-BE49-F238E27FC236}">
                <a16:creationId xmlns:a16="http://schemas.microsoft.com/office/drawing/2014/main" id="{154A616C-36CC-7EFC-AD45-B153BAA54ED3}"/>
              </a:ext>
            </a:extLst>
          </p:cNvPr>
          <p:cNvCxnSpPr>
            <a:cxnSpLocks/>
          </p:cNvCxnSpPr>
          <p:nvPr/>
        </p:nvCxnSpPr>
        <p:spPr>
          <a:xfrm>
            <a:off x="0" y="7225862"/>
            <a:ext cx="6858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AB26B596-89D9-4EE1-859B-F03F877CE19D}"/>
              </a:ext>
            </a:extLst>
          </p:cNvPr>
          <p:cNvPicPr>
            <a:picLocks noChangeAspect="1"/>
          </p:cNvPicPr>
          <p:nvPr/>
        </p:nvPicPr>
        <p:blipFill>
          <a:blip r:embed="rId3"/>
          <a:stretch>
            <a:fillRect/>
          </a:stretch>
        </p:blipFill>
        <p:spPr>
          <a:xfrm>
            <a:off x="0" y="0"/>
            <a:ext cx="6858000" cy="4572000"/>
          </a:xfrm>
          <a:prstGeom prst="rect">
            <a:avLst/>
          </a:prstGeom>
        </p:spPr>
      </p:pic>
      <p:pic>
        <p:nvPicPr>
          <p:cNvPr id="5" name="Picture 4">
            <a:extLst>
              <a:ext uri="{FF2B5EF4-FFF2-40B4-BE49-F238E27FC236}">
                <a16:creationId xmlns:a16="http://schemas.microsoft.com/office/drawing/2014/main" id="{8A633E82-2CD1-D116-24F6-D2B448E1B584}"/>
              </a:ext>
            </a:extLst>
          </p:cNvPr>
          <p:cNvPicPr>
            <a:picLocks noChangeAspect="1"/>
          </p:cNvPicPr>
          <p:nvPr/>
        </p:nvPicPr>
        <p:blipFill>
          <a:blip r:embed="rId4"/>
          <a:stretch>
            <a:fillRect/>
          </a:stretch>
        </p:blipFill>
        <p:spPr>
          <a:xfrm>
            <a:off x="0" y="-20791"/>
            <a:ext cx="6858000" cy="4572000"/>
          </a:xfrm>
          <a:prstGeom prst="rect">
            <a:avLst/>
          </a:prstGeom>
        </p:spPr>
      </p:pic>
      <p:sp>
        <p:nvSpPr>
          <p:cNvPr id="3" name="TextBox 2">
            <a:extLst>
              <a:ext uri="{FF2B5EF4-FFF2-40B4-BE49-F238E27FC236}">
                <a16:creationId xmlns:a16="http://schemas.microsoft.com/office/drawing/2014/main" id="{337A2B33-3E3E-C990-913F-9DB328C4EFB8}"/>
              </a:ext>
            </a:extLst>
          </p:cNvPr>
          <p:cNvSpPr txBox="1"/>
          <p:nvPr/>
        </p:nvSpPr>
        <p:spPr>
          <a:xfrm>
            <a:off x="5425013" y="4184352"/>
            <a:ext cx="1432987" cy="369332"/>
          </a:xfrm>
          <a:prstGeom prst="rect">
            <a:avLst/>
          </a:prstGeom>
          <a:noFill/>
        </p:spPr>
        <p:txBody>
          <a:bodyPr wrap="square" rtlCol="0">
            <a:spAutoFit/>
          </a:bodyPr>
          <a:lstStyle/>
          <a:p>
            <a:pPr algn="ctr"/>
            <a:r>
              <a:rPr lang="en-US" dirty="0"/>
              <a:t>MAYO 2026</a:t>
            </a:r>
          </a:p>
        </p:txBody>
      </p:sp>
      <p:sp>
        <p:nvSpPr>
          <p:cNvPr id="2" name="TextBox 1">
            <a:extLst>
              <a:ext uri="{FF2B5EF4-FFF2-40B4-BE49-F238E27FC236}">
                <a16:creationId xmlns:a16="http://schemas.microsoft.com/office/drawing/2014/main" id="{1FAA12CD-A0D2-5C55-7DC1-EA6A93B8D116}"/>
              </a:ext>
            </a:extLst>
          </p:cNvPr>
          <p:cNvSpPr txBox="1"/>
          <p:nvPr/>
        </p:nvSpPr>
        <p:spPr>
          <a:xfrm>
            <a:off x="0" y="4184352"/>
            <a:ext cx="1432987" cy="369332"/>
          </a:xfrm>
          <a:prstGeom prst="rect">
            <a:avLst/>
          </a:prstGeom>
          <a:noFill/>
        </p:spPr>
        <p:txBody>
          <a:bodyPr wrap="square" rtlCol="0">
            <a:spAutoFit/>
          </a:bodyPr>
          <a:lstStyle/>
          <a:p>
            <a:pPr algn="ctr"/>
            <a:r>
              <a:rPr lang="en-US" dirty="0"/>
              <a:t>MAY 2026 </a:t>
            </a:r>
          </a:p>
        </p:txBody>
      </p:sp>
      <p:sp>
        <p:nvSpPr>
          <p:cNvPr id="6" name="TextBox 5">
            <a:extLst>
              <a:ext uri="{FF2B5EF4-FFF2-40B4-BE49-F238E27FC236}">
                <a16:creationId xmlns:a16="http://schemas.microsoft.com/office/drawing/2014/main" id="{769D5CB0-1FF7-5B5E-ACD5-8B098F23E6B8}"/>
              </a:ext>
            </a:extLst>
          </p:cNvPr>
          <p:cNvSpPr txBox="1"/>
          <p:nvPr/>
        </p:nvSpPr>
        <p:spPr>
          <a:xfrm>
            <a:off x="0" y="8035751"/>
            <a:ext cx="6858000" cy="707886"/>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ENVÍO</a:t>
            </a:r>
          </a:p>
          <a:p>
            <a:pPr algn="ctr"/>
            <a:r>
              <a:rPr lang="en-US" sz="2000" dirty="0">
                <a:solidFill>
                  <a:srgbClr val="002060"/>
                </a:solidFill>
                <a:latin typeface="Congenial SemiBold" panose="020F0502020204030204" pitchFamily="2" charset="0"/>
              </a:rPr>
              <a:t>La cafetera es terrible.</a:t>
            </a:r>
          </a:p>
        </p:txBody>
      </p:sp>
      <p:sp>
        <p:nvSpPr>
          <p:cNvPr id="7" name="TextBox 6">
            <a:extLst>
              <a:ext uri="{FF2B5EF4-FFF2-40B4-BE49-F238E27FC236}">
                <a16:creationId xmlns:a16="http://schemas.microsoft.com/office/drawing/2014/main" id="{6078CC78-B75D-6006-CCCD-46228A878EEA}"/>
              </a:ext>
            </a:extLst>
          </p:cNvPr>
          <p:cNvSpPr txBox="1"/>
          <p:nvPr/>
        </p:nvSpPr>
        <p:spPr>
          <a:xfrm>
            <a:off x="0" y="8886928"/>
            <a:ext cx="6858000" cy="1015663"/>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RESPUESTA</a:t>
            </a:r>
          </a:p>
          <a:p>
            <a:pPr algn="ctr"/>
            <a:r>
              <a:rPr lang="es-ES" sz="2000" dirty="0">
                <a:solidFill>
                  <a:srgbClr val="002060"/>
                </a:solidFill>
                <a:latin typeface="Congenial SemiBold" panose="020F0502020204030204" pitchFamily="2" charset="0"/>
              </a:rPr>
              <a:t>El proveedor recalibró la máquina para hacer el café más fuerte.</a:t>
            </a:r>
            <a:endParaRPr lang="en-US" sz="2000" dirty="0">
              <a:solidFill>
                <a:srgbClr val="002060"/>
              </a:solidFill>
              <a:latin typeface="Congenial SemiBold" panose="020F0502020204030204" pitchFamily="2" charset="0"/>
            </a:endParaRPr>
          </a:p>
        </p:txBody>
      </p:sp>
    </p:spTree>
    <p:extLst>
      <p:ext uri="{BB962C8B-B14F-4D97-AF65-F5344CB8AC3E}">
        <p14:creationId xmlns:p14="http://schemas.microsoft.com/office/powerpoint/2010/main" val="1270753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A1B07-61A7-72E8-50B7-CFB48D112D5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9A9ED9D9-F49E-E532-A8FC-B7FC7FBE4599}"/>
              </a:ext>
            </a:extLst>
          </p:cNvPr>
          <p:cNvPicPr>
            <a:picLocks noChangeAspect="1"/>
          </p:cNvPicPr>
          <p:nvPr/>
        </p:nvPicPr>
        <p:blipFill>
          <a:blip r:embed="rId2"/>
          <a:stretch>
            <a:fillRect/>
          </a:stretch>
        </p:blipFill>
        <p:spPr>
          <a:xfrm>
            <a:off x="0" y="0"/>
            <a:ext cx="6858000" cy="4572000"/>
          </a:xfrm>
          <a:prstGeom prst="rect">
            <a:avLst/>
          </a:prstGeom>
        </p:spPr>
      </p:pic>
      <p:sp>
        <p:nvSpPr>
          <p:cNvPr id="9" name="TextBox 8">
            <a:extLst>
              <a:ext uri="{FF2B5EF4-FFF2-40B4-BE49-F238E27FC236}">
                <a16:creationId xmlns:a16="http://schemas.microsoft.com/office/drawing/2014/main" id="{19C1F29E-7E8C-9151-91A6-EFE40A7E37B0}"/>
              </a:ext>
            </a:extLst>
          </p:cNvPr>
          <p:cNvSpPr txBox="1"/>
          <p:nvPr/>
        </p:nvSpPr>
        <p:spPr>
          <a:xfrm>
            <a:off x="0" y="4716818"/>
            <a:ext cx="6858000" cy="1323439"/>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SUBMISSION</a:t>
            </a:r>
            <a:endParaRPr lang="en-US" sz="2000" dirty="0">
              <a:solidFill>
                <a:srgbClr val="FF0000"/>
              </a:solidFill>
              <a:latin typeface="Congenial SemiBold" panose="020F0502020204030204" pitchFamily="2" charset="0"/>
            </a:endParaRPr>
          </a:p>
          <a:p>
            <a:pPr algn="ctr"/>
            <a:r>
              <a:rPr lang="en-US" sz="2000" dirty="0">
                <a:solidFill>
                  <a:srgbClr val="002060"/>
                </a:solidFill>
                <a:latin typeface="Congenial SemiBold" panose="020F0502020204030204" pitchFamily="2" charset="0"/>
              </a:rPr>
              <a:t> I would like to suggest a deep cleaning at least twice a year, especially before winter and after the start of spring.</a:t>
            </a:r>
          </a:p>
        </p:txBody>
      </p:sp>
      <p:sp>
        <p:nvSpPr>
          <p:cNvPr id="11" name="TextBox 10">
            <a:extLst>
              <a:ext uri="{FF2B5EF4-FFF2-40B4-BE49-F238E27FC236}">
                <a16:creationId xmlns:a16="http://schemas.microsoft.com/office/drawing/2014/main" id="{51D1537E-7165-8095-5D1E-7560EFB7FA7B}"/>
              </a:ext>
            </a:extLst>
          </p:cNvPr>
          <p:cNvSpPr txBox="1"/>
          <p:nvPr/>
        </p:nvSpPr>
        <p:spPr>
          <a:xfrm>
            <a:off x="0" y="6040257"/>
            <a:ext cx="6858000" cy="1015663"/>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RESPONSE</a:t>
            </a:r>
            <a:endParaRPr lang="en-US" sz="2000" dirty="0">
              <a:solidFill>
                <a:srgbClr val="FF0000"/>
              </a:solidFill>
              <a:latin typeface="Congenial SemiBold" panose="020F0502020204030204" pitchFamily="2" charset="0"/>
            </a:endParaRPr>
          </a:p>
          <a:p>
            <a:pPr algn="ctr"/>
            <a:r>
              <a:rPr lang="en-US" sz="2000" dirty="0">
                <a:solidFill>
                  <a:srgbClr val="002060"/>
                </a:solidFill>
                <a:latin typeface="Congenial SemiBold" panose="020F0502020204030204" pitchFamily="2" charset="0"/>
              </a:rPr>
              <a:t>Office carpets are on the schedule to be cleaned in June.</a:t>
            </a:r>
          </a:p>
        </p:txBody>
      </p:sp>
      <p:cxnSp>
        <p:nvCxnSpPr>
          <p:cNvPr id="17" name="Straight Connector 16">
            <a:extLst>
              <a:ext uri="{FF2B5EF4-FFF2-40B4-BE49-F238E27FC236}">
                <a16:creationId xmlns:a16="http://schemas.microsoft.com/office/drawing/2014/main" id="{31840577-100E-A346-99EA-F2C14EEBEE78}"/>
              </a:ext>
            </a:extLst>
          </p:cNvPr>
          <p:cNvCxnSpPr>
            <a:cxnSpLocks/>
          </p:cNvCxnSpPr>
          <p:nvPr/>
        </p:nvCxnSpPr>
        <p:spPr>
          <a:xfrm>
            <a:off x="0" y="7225862"/>
            <a:ext cx="6858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F53D723D-4859-BF08-C40C-7514742E6E23}"/>
              </a:ext>
            </a:extLst>
          </p:cNvPr>
          <p:cNvPicPr>
            <a:picLocks noChangeAspect="1"/>
          </p:cNvPicPr>
          <p:nvPr/>
        </p:nvPicPr>
        <p:blipFill>
          <a:blip r:embed="rId3"/>
          <a:stretch>
            <a:fillRect/>
          </a:stretch>
        </p:blipFill>
        <p:spPr>
          <a:xfrm>
            <a:off x="0" y="0"/>
            <a:ext cx="6858000" cy="4572000"/>
          </a:xfrm>
          <a:prstGeom prst="rect">
            <a:avLst/>
          </a:prstGeom>
        </p:spPr>
      </p:pic>
      <p:pic>
        <p:nvPicPr>
          <p:cNvPr id="5" name="Picture 4">
            <a:extLst>
              <a:ext uri="{FF2B5EF4-FFF2-40B4-BE49-F238E27FC236}">
                <a16:creationId xmlns:a16="http://schemas.microsoft.com/office/drawing/2014/main" id="{C9005843-D877-F072-588B-ABB57B6D486A}"/>
              </a:ext>
            </a:extLst>
          </p:cNvPr>
          <p:cNvPicPr>
            <a:picLocks noChangeAspect="1"/>
          </p:cNvPicPr>
          <p:nvPr/>
        </p:nvPicPr>
        <p:blipFill>
          <a:blip r:embed="rId4"/>
          <a:stretch>
            <a:fillRect/>
          </a:stretch>
        </p:blipFill>
        <p:spPr>
          <a:xfrm>
            <a:off x="0" y="-20791"/>
            <a:ext cx="6858000" cy="4572000"/>
          </a:xfrm>
          <a:prstGeom prst="rect">
            <a:avLst/>
          </a:prstGeom>
        </p:spPr>
      </p:pic>
      <p:sp>
        <p:nvSpPr>
          <p:cNvPr id="3" name="TextBox 2">
            <a:extLst>
              <a:ext uri="{FF2B5EF4-FFF2-40B4-BE49-F238E27FC236}">
                <a16:creationId xmlns:a16="http://schemas.microsoft.com/office/drawing/2014/main" id="{9AC21821-37B9-6648-73FA-BD1E6D427392}"/>
              </a:ext>
            </a:extLst>
          </p:cNvPr>
          <p:cNvSpPr txBox="1"/>
          <p:nvPr/>
        </p:nvSpPr>
        <p:spPr>
          <a:xfrm>
            <a:off x="5425013" y="4184352"/>
            <a:ext cx="1432987" cy="369332"/>
          </a:xfrm>
          <a:prstGeom prst="rect">
            <a:avLst/>
          </a:prstGeom>
          <a:noFill/>
        </p:spPr>
        <p:txBody>
          <a:bodyPr wrap="square" rtlCol="0">
            <a:spAutoFit/>
          </a:bodyPr>
          <a:lstStyle/>
          <a:p>
            <a:pPr algn="ctr"/>
            <a:r>
              <a:rPr lang="en-US" dirty="0"/>
              <a:t>MAYO 2026</a:t>
            </a:r>
          </a:p>
        </p:txBody>
      </p:sp>
      <p:sp>
        <p:nvSpPr>
          <p:cNvPr id="2" name="TextBox 1">
            <a:extLst>
              <a:ext uri="{FF2B5EF4-FFF2-40B4-BE49-F238E27FC236}">
                <a16:creationId xmlns:a16="http://schemas.microsoft.com/office/drawing/2014/main" id="{37338A86-E689-9A83-021B-BECFB8E5FDD4}"/>
              </a:ext>
            </a:extLst>
          </p:cNvPr>
          <p:cNvSpPr txBox="1"/>
          <p:nvPr/>
        </p:nvSpPr>
        <p:spPr>
          <a:xfrm>
            <a:off x="0" y="4184352"/>
            <a:ext cx="1432987" cy="369332"/>
          </a:xfrm>
          <a:prstGeom prst="rect">
            <a:avLst/>
          </a:prstGeom>
          <a:noFill/>
        </p:spPr>
        <p:txBody>
          <a:bodyPr wrap="square" rtlCol="0">
            <a:spAutoFit/>
          </a:bodyPr>
          <a:lstStyle/>
          <a:p>
            <a:pPr algn="ctr"/>
            <a:r>
              <a:rPr lang="en-US" dirty="0"/>
              <a:t>MAY 2026 </a:t>
            </a:r>
          </a:p>
        </p:txBody>
      </p:sp>
      <p:sp>
        <p:nvSpPr>
          <p:cNvPr id="4" name="TextBox 3">
            <a:extLst>
              <a:ext uri="{FF2B5EF4-FFF2-40B4-BE49-F238E27FC236}">
                <a16:creationId xmlns:a16="http://schemas.microsoft.com/office/drawing/2014/main" id="{090442B1-B4AD-23D6-E63B-A17D0E1B7FBA}"/>
              </a:ext>
            </a:extLst>
          </p:cNvPr>
          <p:cNvSpPr txBox="1"/>
          <p:nvPr/>
        </p:nvSpPr>
        <p:spPr>
          <a:xfrm>
            <a:off x="0" y="7615330"/>
            <a:ext cx="6858000" cy="1323439"/>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ENVÍO</a:t>
            </a:r>
          </a:p>
          <a:p>
            <a:pPr algn="ctr"/>
            <a:r>
              <a:rPr lang="es-ES" sz="2000" dirty="0">
                <a:solidFill>
                  <a:srgbClr val="002060"/>
                </a:solidFill>
                <a:latin typeface="Congenial SemiBold" panose="020F0502020204030204" pitchFamily="2" charset="0"/>
              </a:rPr>
              <a:t>Me gustaría sugerir una limpieza profunda al menos dos veces al año, especialmente antes del invierno y después del inicio de la primavera.</a:t>
            </a:r>
            <a:endParaRPr lang="en-US" sz="2000" dirty="0">
              <a:solidFill>
                <a:srgbClr val="002060"/>
              </a:solidFill>
              <a:latin typeface="Congenial SemiBold" panose="020F0502020204030204" pitchFamily="2" charset="0"/>
            </a:endParaRPr>
          </a:p>
        </p:txBody>
      </p:sp>
      <p:sp>
        <p:nvSpPr>
          <p:cNvPr id="10" name="TextBox 9">
            <a:extLst>
              <a:ext uri="{FF2B5EF4-FFF2-40B4-BE49-F238E27FC236}">
                <a16:creationId xmlns:a16="http://schemas.microsoft.com/office/drawing/2014/main" id="{A75F13C7-5ED7-E732-4768-03D42C8E083F}"/>
              </a:ext>
            </a:extLst>
          </p:cNvPr>
          <p:cNvSpPr txBox="1"/>
          <p:nvPr/>
        </p:nvSpPr>
        <p:spPr>
          <a:xfrm>
            <a:off x="0" y="8938769"/>
            <a:ext cx="6858000" cy="1015663"/>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RESPUESTA</a:t>
            </a:r>
          </a:p>
          <a:p>
            <a:pPr algn="ctr"/>
            <a:r>
              <a:rPr lang="es-ES" sz="2000" dirty="0">
                <a:solidFill>
                  <a:srgbClr val="002060"/>
                </a:solidFill>
                <a:latin typeface="Congenial SemiBold" panose="020F0502020204030204" pitchFamily="2" charset="0"/>
              </a:rPr>
              <a:t>Las alfombras de la oficina están previstas para limpiarse en junio.</a:t>
            </a:r>
            <a:endParaRPr lang="en-US" sz="2000" dirty="0">
              <a:solidFill>
                <a:srgbClr val="002060"/>
              </a:solidFill>
              <a:latin typeface="Congenial SemiBold" panose="020F0502020204030204" pitchFamily="2" charset="0"/>
            </a:endParaRPr>
          </a:p>
        </p:txBody>
      </p:sp>
    </p:spTree>
    <p:extLst>
      <p:ext uri="{BB962C8B-B14F-4D97-AF65-F5344CB8AC3E}">
        <p14:creationId xmlns:p14="http://schemas.microsoft.com/office/powerpoint/2010/main" val="207205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D7D86-12ED-9519-739E-9A7614B3E27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AA843E3-31AC-221B-F5F4-E5D8AC0E4DEB}"/>
              </a:ext>
            </a:extLst>
          </p:cNvPr>
          <p:cNvPicPr>
            <a:picLocks noChangeAspect="1"/>
          </p:cNvPicPr>
          <p:nvPr/>
        </p:nvPicPr>
        <p:blipFill>
          <a:blip r:embed="rId2"/>
          <a:stretch>
            <a:fillRect/>
          </a:stretch>
        </p:blipFill>
        <p:spPr>
          <a:xfrm>
            <a:off x="0" y="0"/>
            <a:ext cx="6858000" cy="4572000"/>
          </a:xfrm>
          <a:prstGeom prst="rect">
            <a:avLst/>
          </a:prstGeom>
        </p:spPr>
      </p:pic>
      <p:sp>
        <p:nvSpPr>
          <p:cNvPr id="9" name="TextBox 8">
            <a:extLst>
              <a:ext uri="{FF2B5EF4-FFF2-40B4-BE49-F238E27FC236}">
                <a16:creationId xmlns:a16="http://schemas.microsoft.com/office/drawing/2014/main" id="{149E29FA-9242-4493-A929-64E11105D8AC}"/>
              </a:ext>
            </a:extLst>
          </p:cNvPr>
          <p:cNvSpPr txBox="1"/>
          <p:nvPr/>
        </p:nvSpPr>
        <p:spPr>
          <a:xfrm>
            <a:off x="0" y="4716818"/>
            <a:ext cx="6858000" cy="3785652"/>
          </a:xfrm>
          <a:prstGeom prst="rect">
            <a:avLst/>
          </a:prstGeom>
          <a:noFill/>
        </p:spPr>
        <p:txBody>
          <a:bodyPr wrap="square" rtlCol="0">
            <a:spAutoFit/>
          </a:bodyPr>
          <a:lstStyle/>
          <a:p>
            <a:pPr algn="ctr"/>
            <a:r>
              <a:rPr lang="en-US" sz="2000" b="1" u="sng" dirty="0">
                <a:solidFill>
                  <a:srgbClr val="FF0000"/>
                </a:solidFill>
                <a:latin typeface="Congenial" panose="02000503040000020004" pitchFamily="2" charset="0"/>
              </a:rPr>
              <a:t>SUBMISSION</a:t>
            </a:r>
            <a:endParaRPr lang="en-US" sz="2000" dirty="0">
              <a:solidFill>
                <a:srgbClr val="FF0000"/>
              </a:solidFill>
              <a:latin typeface="Congenial" panose="02000503040000020004" pitchFamily="2" charset="0"/>
            </a:endParaRPr>
          </a:p>
          <a:p>
            <a:pPr algn="ctr"/>
            <a:r>
              <a:rPr lang="en-US" sz="2000" dirty="0">
                <a:solidFill>
                  <a:srgbClr val="002060"/>
                </a:solidFill>
                <a:latin typeface="Congenial" panose="02000503040000020004" pitchFamily="2" charset="0"/>
              </a:rPr>
              <a:t> We are requesting that enhanced cleaning measures be implemented as soon as possible across both shops. Currently, restroom conditions—particularly in Room 3—are frequently left in an unsanitary state between shifts, with noticeable grime, clutter, and waste. This has created an unpleasant and unhygienic environment for employees.</a:t>
            </a:r>
          </a:p>
          <a:p>
            <a:pPr algn="ctr"/>
            <a:r>
              <a:rPr lang="en-US" sz="2000" dirty="0">
                <a:solidFill>
                  <a:srgbClr val="002060"/>
                </a:solidFill>
                <a:latin typeface="Congenial" panose="02000503040000020004" pitchFamily="2" charset="0"/>
              </a:rPr>
              <a:t>There are also concerns regarding overall hygiene practices during 2nd shift, including the condition of shared equipment such as the ice machine, which does not appear to be properly maintained.</a:t>
            </a:r>
          </a:p>
        </p:txBody>
      </p:sp>
      <p:sp>
        <p:nvSpPr>
          <p:cNvPr id="11" name="TextBox 10">
            <a:extLst>
              <a:ext uri="{FF2B5EF4-FFF2-40B4-BE49-F238E27FC236}">
                <a16:creationId xmlns:a16="http://schemas.microsoft.com/office/drawing/2014/main" id="{ECC49B5F-C0BD-14ED-1268-3ED9AE0D8D86}"/>
              </a:ext>
            </a:extLst>
          </p:cNvPr>
          <p:cNvSpPr txBox="1"/>
          <p:nvPr/>
        </p:nvSpPr>
        <p:spPr>
          <a:xfrm>
            <a:off x="0" y="9003591"/>
            <a:ext cx="6858000" cy="1323439"/>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RESPONSE</a:t>
            </a:r>
            <a:endParaRPr lang="en-US" sz="2000" dirty="0">
              <a:solidFill>
                <a:srgbClr val="FF0000"/>
              </a:solidFill>
              <a:latin typeface="Congenial SemiBold" panose="020F0502020204030204" pitchFamily="2" charset="0"/>
            </a:endParaRPr>
          </a:p>
          <a:p>
            <a:pPr algn="ctr"/>
            <a:r>
              <a:rPr lang="en-US" sz="2000" dirty="0">
                <a:solidFill>
                  <a:srgbClr val="002060"/>
                </a:solidFill>
                <a:latin typeface="Congenial SemiBold" panose="020F0502020204030204" pitchFamily="2" charset="0"/>
              </a:rPr>
              <a:t>A Custodian team member has started  7:00 PM - 3:30 AM on Sunday 04/26/2026 to help maintain the bathroom and break areas between 2nd &amp; 3rd shift.</a:t>
            </a:r>
          </a:p>
        </p:txBody>
      </p:sp>
      <p:cxnSp>
        <p:nvCxnSpPr>
          <p:cNvPr id="17" name="Straight Connector 16">
            <a:extLst>
              <a:ext uri="{FF2B5EF4-FFF2-40B4-BE49-F238E27FC236}">
                <a16:creationId xmlns:a16="http://schemas.microsoft.com/office/drawing/2014/main" id="{C191C958-415E-1EDA-850F-38F9DC7AB272}"/>
              </a:ext>
            </a:extLst>
          </p:cNvPr>
          <p:cNvCxnSpPr>
            <a:cxnSpLocks/>
          </p:cNvCxnSpPr>
          <p:nvPr/>
        </p:nvCxnSpPr>
        <p:spPr>
          <a:xfrm>
            <a:off x="0" y="8682129"/>
            <a:ext cx="6858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9D75786B-1395-FE40-9D37-F4CE3C91F88D}"/>
              </a:ext>
            </a:extLst>
          </p:cNvPr>
          <p:cNvPicPr>
            <a:picLocks noChangeAspect="1"/>
          </p:cNvPicPr>
          <p:nvPr/>
        </p:nvPicPr>
        <p:blipFill>
          <a:blip r:embed="rId3"/>
          <a:stretch>
            <a:fillRect/>
          </a:stretch>
        </p:blipFill>
        <p:spPr>
          <a:xfrm>
            <a:off x="0" y="0"/>
            <a:ext cx="6858000" cy="4572000"/>
          </a:xfrm>
          <a:prstGeom prst="rect">
            <a:avLst/>
          </a:prstGeom>
        </p:spPr>
      </p:pic>
      <p:pic>
        <p:nvPicPr>
          <p:cNvPr id="5" name="Picture 4">
            <a:extLst>
              <a:ext uri="{FF2B5EF4-FFF2-40B4-BE49-F238E27FC236}">
                <a16:creationId xmlns:a16="http://schemas.microsoft.com/office/drawing/2014/main" id="{D0835524-8460-C83D-8742-6ACA978BE5B6}"/>
              </a:ext>
            </a:extLst>
          </p:cNvPr>
          <p:cNvPicPr>
            <a:picLocks noChangeAspect="1"/>
          </p:cNvPicPr>
          <p:nvPr/>
        </p:nvPicPr>
        <p:blipFill>
          <a:blip r:embed="rId4"/>
          <a:stretch>
            <a:fillRect/>
          </a:stretch>
        </p:blipFill>
        <p:spPr>
          <a:xfrm>
            <a:off x="0" y="-20791"/>
            <a:ext cx="6858000" cy="4572000"/>
          </a:xfrm>
          <a:prstGeom prst="rect">
            <a:avLst/>
          </a:prstGeom>
        </p:spPr>
      </p:pic>
      <p:sp>
        <p:nvSpPr>
          <p:cNvPr id="3" name="TextBox 2">
            <a:extLst>
              <a:ext uri="{FF2B5EF4-FFF2-40B4-BE49-F238E27FC236}">
                <a16:creationId xmlns:a16="http://schemas.microsoft.com/office/drawing/2014/main" id="{6AABA946-3872-ABB8-B35D-50758660D1AE}"/>
              </a:ext>
            </a:extLst>
          </p:cNvPr>
          <p:cNvSpPr txBox="1"/>
          <p:nvPr/>
        </p:nvSpPr>
        <p:spPr>
          <a:xfrm>
            <a:off x="5425013" y="4184352"/>
            <a:ext cx="1432987" cy="369332"/>
          </a:xfrm>
          <a:prstGeom prst="rect">
            <a:avLst/>
          </a:prstGeom>
          <a:noFill/>
        </p:spPr>
        <p:txBody>
          <a:bodyPr wrap="square" rtlCol="0">
            <a:spAutoFit/>
          </a:bodyPr>
          <a:lstStyle/>
          <a:p>
            <a:pPr algn="ctr"/>
            <a:r>
              <a:rPr lang="en-US" dirty="0"/>
              <a:t>MAYO 2026</a:t>
            </a:r>
          </a:p>
        </p:txBody>
      </p:sp>
      <p:sp>
        <p:nvSpPr>
          <p:cNvPr id="2" name="TextBox 1">
            <a:extLst>
              <a:ext uri="{FF2B5EF4-FFF2-40B4-BE49-F238E27FC236}">
                <a16:creationId xmlns:a16="http://schemas.microsoft.com/office/drawing/2014/main" id="{AB684738-A1C1-D5B8-27F6-8A1C85104C2C}"/>
              </a:ext>
            </a:extLst>
          </p:cNvPr>
          <p:cNvSpPr txBox="1"/>
          <p:nvPr/>
        </p:nvSpPr>
        <p:spPr>
          <a:xfrm>
            <a:off x="0" y="4184352"/>
            <a:ext cx="1432987" cy="369332"/>
          </a:xfrm>
          <a:prstGeom prst="rect">
            <a:avLst/>
          </a:prstGeom>
          <a:noFill/>
        </p:spPr>
        <p:txBody>
          <a:bodyPr wrap="square" rtlCol="0">
            <a:spAutoFit/>
          </a:bodyPr>
          <a:lstStyle/>
          <a:p>
            <a:pPr algn="ctr"/>
            <a:r>
              <a:rPr lang="en-US" dirty="0"/>
              <a:t>MAY 2026 </a:t>
            </a:r>
          </a:p>
        </p:txBody>
      </p:sp>
    </p:spTree>
    <p:extLst>
      <p:ext uri="{BB962C8B-B14F-4D97-AF65-F5344CB8AC3E}">
        <p14:creationId xmlns:p14="http://schemas.microsoft.com/office/powerpoint/2010/main" val="1248814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9056F-789F-7221-8B05-D674820CC16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10C6066-029D-D42B-2993-6FE92ACF3DE1}"/>
              </a:ext>
            </a:extLst>
          </p:cNvPr>
          <p:cNvPicPr>
            <a:picLocks noChangeAspect="1"/>
          </p:cNvPicPr>
          <p:nvPr/>
        </p:nvPicPr>
        <p:blipFill>
          <a:blip r:embed="rId2"/>
          <a:stretch>
            <a:fillRect/>
          </a:stretch>
        </p:blipFill>
        <p:spPr>
          <a:xfrm>
            <a:off x="0" y="0"/>
            <a:ext cx="6858000" cy="4572000"/>
          </a:xfrm>
          <a:prstGeom prst="rect">
            <a:avLst/>
          </a:prstGeom>
        </p:spPr>
      </p:pic>
      <p:sp>
        <p:nvSpPr>
          <p:cNvPr id="9" name="TextBox 8">
            <a:extLst>
              <a:ext uri="{FF2B5EF4-FFF2-40B4-BE49-F238E27FC236}">
                <a16:creationId xmlns:a16="http://schemas.microsoft.com/office/drawing/2014/main" id="{BEF18A8A-24E9-CBCF-6EDE-2CA87AA60A25}"/>
              </a:ext>
            </a:extLst>
          </p:cNvPr>
          <p:cNvSpPr txBox="1"/>
          <p:nvPr/>
        </p:nvSpPr>
        <p:spPr>
          <a:xfrm>
            <a:off x="0" y="4716818"/>
            <a:ext cx="6858000" cy="3785652"/>
          </a:xfrm>
          <a:prstGeom prst="rect">
            <a:avLst/>
          </a:prstGeom>
          <a:noFill/>
        </p:spPr>
        <p:txBody>
          <a:bodyPr wrap="square" rtlCol="0">
            <a:spAutoFit/>
          </a:bodyPr>
          <a:lstStyle/>
          <a:p>
            <a:pPr algn="ctr"/>
            <a:r>
              <a:rPr lang="en-US" sz="2000" b="1" u="sng" dirty="0">
                <a:solidFill>
                  <a:srgbClr val="FF0000"/>
                </a:solidFill>
                <a:latin typeface="Congenial" panose="02000503040000020004" pitchFamily="2" charset="0"/>
              </a:rPr>
              <a:t>ENVÍO</a:t>
            </a:r>
          </a:p>
          <a:p>
            <a:pPr algn="ctr"/>
            <a:r>
              <a:rPr lang="es-ES" sz="2000" dirty="0">
                <a:solidFill>
                  <a:srgbClr val="002060"/>
                </a:solidFill>
                <a:latin typeface="Congenial" panose="02000503040000020004" pitchFamily="2" charset="0"/>
              </a:rPr>
              <a:t>Solicitamos que se implementen medidas de limpieza reforzadas lo antes posible en ambas tiendas. Actualmente, las condiciones de los baños —especialmente en la Habitación 3— suelen quedar en un estado insalubre entre turnos, con suciedad, desorden y residuos visibles. Esto ha creado un ambiente desagradable y poco higiénico para los empleados.
También existen preocupaciones sobre las prácticas generales de higiene durante el segundo turno, incluyendo el estado de los equipos compartidos como la máquina de hielo, que no parecen estar bien mantenidos.</a:t>
            </a:r>
            <a:endParaRPr lang="en-US" sz="2000" dirty="0">
              <a:solidFill>
                <a:srgbClr val="002060"/>
              </a:solidFill>
              <a:latin typeface="Congenial" panose="02000503040000020004" pitchFamily="2" charset="0"/>
            </a:endParaRPr>
          </a:p>
        </p:txBody>
      </p:sp>
      <p:sp>
        <p:nvSpPr>
          <p:cNvPr id="11" name="TextBox 10">
            <a:extLst>
              <a:ext uri="{FF2B5EF4-FFF2-40B4-BE49-F238E27FC236}">
                <a16:creationId xmlns:a16="http://schemas.microsoft.com/office/drawing/2014/main" id="{DED4055F-5431-ADDC-7E1D-0DD85076C59C}"/>
              </a:ext>
            </a:extLst>
          </p:cNvPr>
          <p:cNvSpPr txBox="1"/>
          <p:nvPr/>
        </p:nvSpPr>
        <p:spPr>
          <a:xfrm>
            <a:off x="0" y="9003591"/>
            <a:ext cx="6858000" cy="1631216"/>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RESPUESTA</a:t>
            </a:r>
          </a:p>
          <a:p>
            <a:pPr algn="ctr"/>
            <a:r>
              <a:rPr lang="es-ES" sz="2000" dirty="0">
                <a:solidFill>
                  <a:srgbClr val="002060"/>
                </a:solidFill>
                <a:latin typeface="Congenial SemiBold" panose="020F0502020204030204" pitchFamily="2" charset="0"/>
              </a:rPr>
              <a:t>Un miembro del equipo de limpieza ha empezado a trabajar de 7:00 a 3:30 del domingo 26/04/2026 para ayudar a mantener las zonas de baño y descanso entre el turno 2 y 3.</a:t>
            </a:r>
            <a:endParaRPr lang="en-US" sz="2000" dirty="0">
              <a:solidFill>
                <a:srgbClr val="002060"/>
              </a:solidFill>
              <a:latin typeface="Congenial SemiBold" panose="020F0502020204030204" pitchFamily="2" charset="0"/>
            </a:endParaRPr>
          </a:p>
        </p:txBody>
      </p:sp>
      <p:cxnSp>
        <p:nvCxnSpPr>
          <p:cNvPr id="17" name="Straight Connector 16">
            <a:extLst>
              <a:ext uri="{FF2B5EF4-FFF2-40B4-BE49-F238E27FC236}">
                <a16:creationId xmlns:a16="http://schemas.microsoft.com/office/drawing/2014/main" id="{9CFB1825-8BE6-5C88-2515-D22D938765DD}"/>
              </a:ext>
            </a:extLst>
          </p:cNvPr>
          <p:cNvCxnSpPr>
            <a:cxnSpLocks/>
          </p:cNvCxnSpPr>
          <p:nvPr/>
        </p:nvCxnSpPr>
        <p:spPr>
          <a:xfrm>
            <a:off x="0" y="8682129"/>
            <a:ext cx="6858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379A35B3-6EC5-C96A-DB2E-4BBBFD0CF45A}"/>
              </a:ext>
            </a:extLst>
          </p:cNvPr>
          <p:cNvPicPr>
            <a:picLocks noChangeAspect="1"/>
          </p:cNvPicPr>
          <p:nvPr/>
        </p:nvPicPr>
        <p:blipFill>
          <a:blip r:embed="rId3"/>
          <a:stretch>
            <a:fillRect/>
          </a:stretch>
        </p:blipFill>
        <p:spPr>
          <a:xfrm>
            <a:off x="0" y="0"/>
            <a:ext cx="6858000" cy="4572000"/>
          </a:xfrm>
          <a:prstGeom prst="rect">
            <a:avLst/>
          </a:prstGeom>
        </p:spPr>
      </p:pic>
      <p:pic>
        <p:nvPicPr>
          <p:cNvPr id="5" name="Picture 4">
            <a:extLst>
              <a:ext uri="{FF2B5EF4-FFF2-40B4-BE49-F238E27FC236}">
                <a16:creationId xmlns:a16="http://schemas.microsoft.com/office/drawing/2014/main" id="{1A7F81BC-0DCC-F2C7-01A0-C3BB80D328CC}"/>
              </a:ext>
            </a:extLst>
          </p:cNvPr>
          <p:cNvPicPr>
            <a:picLocks noChangeAspect="1"/>
          </p:cNvPicPr>
          <p:nvPr/>
        </p:nvPicPr>
        <p:blipFill>
          <a:blip r:embed="rId4"/>
          <a:stretch>
            <a:fillRect/>
          </a:stretch>
        </p:blipFill>
        <p:spPr>
          <a:xfrm>
            <a:off x="0" y="-20791"/>
            <a:ext cx="6858000" cy="4572000"/>
          </a:xfrm>
          <a:prstGeom prst="rect">
            <a:avLst/>
          </a:prstGeom>
        </p:spPr>
      </p:pic>
      <p:sp>
        <p:nvSpPr>
          <p:cNvPr id="3" name="TextBox 2">
            <a:extLst>
              <a:ext uri="{FF2B5EF4-FFF2-40B4-BE49-F238E27FC236}">
                <a16:creationId xmlns:a16="http://schemas.microsoft.com/office/drawing/2014/main" id="{34B4D6D1-40CC-3841-A201-D9696056017F}"/>
              </a:ext>
            </a:extLst>
          </p:cNvPr>
          <p:cNvSpPr txBox="1"/>
          <p:nvPr/>
        </p:nvSpPr>
        <p:spPr>
          <a:xfrm>
            <a:off x="5425013" y="4184352"/>
            <a:ext cx="1432987" cy="369332"/>
          </a:xfrm>
          <a:prstGeom prst="rect">
            <a:avLst/>
          </a:prstGeom>
          <a:noFill/>
        </p:spPr>
        <p:txBody>
          <a:bodyPr wrap="square" rtlCol="0">
            <a:spAutoFit/>
          </a:bodyPr>
          <a:lstStyle/>
          <a:p>
            <a:pPr algn="ctr"/>
            <a:r>
              <a:rPr lang="en-US" dirty="0"/>
              <a:t>MAYO 2026</a:t>
            </a:r>
          </a:p>
        </p:txBody>
      </p:sp>
      <p:sp>
        <p:nvSpPr>
          <p:cNvPr id="2" name="TextBox 1">
            <a:extLst>
              <a:ext uri="{FF2B5EF4-FFF2-40B4-BE49-F238E27FC236}">
                <a16:creationId xmlns:a16="http://schemas.microsoft.com/office/drawing/2014/main" id="{202DC6E6-E881-603C-C7C6-4E08433C550A}"/>
              </a:ext>
            </a:extLst>
          </p:cNvPr>
          <p:cNvSpPr txBox="1"/>
          <p:nvPr/>
        </p:nvSpPr>
        <p:spPr>
          <a:xfrm>
            <a:off x="0" y="4184352"/>
            <a:ext cx="1432987" cy="369332"/>
          </a:xfrm>
          <a:prstGeom prst="rect">
            <a:avLst/>
          </a:prstGeom>
          <a:noFill/>
        </p:spPr>
        <p:txBody>
          <a:bodyPr wrap="square" rtlCol="0">
            <a:spAutoFit/>
          </a:bodyPr>
          <a:lstStyle/>
          <a:p>
            <a:pPr algn="ctr"/>
            <a:r>
              <a:rPr lang="en-US" dirty="0"/>
              <a:t>MAY 2026 </a:t>
            </a:r>
          </a:p>
        </p:txBody>
      </p:sp>
    </p:spTree>
    <p:extLst>
      <p:ext uri="{BB962C8B-B14F-4D97-AF65-F5344CB8AC3E}">
        <p14:creationId xmlns:p14="http://schemas.microsoft.com/office/powerpoint/2010/main" val="507284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BA1E5-73F2-0E80-A497-41E093414D9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2BAB8AB-CC76-C750-3600-1DB517217E7B}"/>
              </a:ext>
            </a:extLst>
          </p:cNvPr>
          <p:cNvPicPr>
            <a:picLocks noChangeAspect="1"/>
          </p:cNvPicPr>
          <p:nvPr/>
        </p:nvPicPr>
        <p:blipFill>
          <a:blip r:embed="rId2"/>
          <a:stretch>
            <a:fillRect/>
          </a:stretch>
        </p:blipFill>
        <p:spPr>
          <a:xfrm>
            <a:off x="0" y="0"/>
            <a:ext cx="6858000" cy="4572000"/>
          </a:xfrm>
          <a:prstGeom prst="rect">
            <a:avLst/>
          </a:prstGeom>
        </p:spPr>
      </p:pic>
      <p:sp>
        <p:nvSpPr>
          <p:cNvPr id="9" name="TextBox 8">
            <a:extLst>
              <a:ext uri="{FF2B5EF4-FFF2-40B4-BE49-F238E27FC236}">
                <a16:creationId xmlns:a16="http://schemas.microsoft.com/office/drawing/2014/main" id="{2041879B-D6BC-AA4C-66F0-B6FD55BC9F2B}"/>
              </a:ext>
            </a:extLst>
          </p:cNvPr>
          <p:cNvSpPr txBox="1"/>
          <p:nvPr/>
        </p:nvSpPr>
        <p:spPr>
          <a:xfrm>
            <a:off x="0" y="4716818"/>
            <a:ext cx="6858000" cy="2862322"/>
          </a:xfrm>
          <a:prstGeom prst="rect">
            <a:avLst/>
          </a:prstGeom>
          <a:noFill/>
        </p:spPr>
        <p:txBody>
          <a:bodyPr wrap="square" rtlCol="0">
            <a:spAutoFit/>
          </a:bodyPr>
          <a:lstStyle/>
          <a:p>
            <a:pPr algn="ctr"/>
            <a:r>
              <a:rPr lang="en-US" sz="2000" b="1" u="sng" dirty="0">
                <a:solidFill>
                  <a:srgbClr val="FF0000"/>
                </a:solidFill>
                <a:latin typeface="Congenial" panose="02000503040000020004" pitchFamily="2" charset="0"/>
              </a:rPr>
              <a:t>SUBMISSION</a:t>
            </a:r>
            <a:endParaRPr lang="en-US" sz="2000" dirty="0">
              <a:solidFill>
                <a:srgbClr val="FF0000"/>
              </a:solidFill>
              <a:latin typeface="Congenial" panose="02000503040000020004" pitchFamily="2" charset="0"/>
            </a:endParaRPr>
          </a:p>
          <a:p>
            <a:pPr algn="ctr"/>
            <a:r>
              <a:rPr lang="en-US" sz="2000" dirty="0">
                <a:solidFill>
                  <a:srgbClr val="002060"/>
                </a:solidFill>
                <a:latin typeface="Congenial" panose="02000503040000020004" pitchFamily="2" charset="0"/>
              </a:rPr>
              <a:t>Like many KCC employees, I have spent the last few days pondering the recent news. Regardless of the outcome, I wish there was a way we could show our appreciation to Joel and everyone who is helping communicate updates during this turbulent time. Would the ESOP committee be interested in sponsoring a "thank you" poster/card for employees to voice their support for the transparency that we have been offered? </a:t>
            </a:r>
          </a:p>
        </p:txBody>
      </p:sp>
      <p:sp>
        <p:nvSpPr>
          <p:cNvPr id="11" name="TextBox 10">
            <a:extLst>
              <a:ext uri="{FF2B5EF4-FFF2-40B4-BE49-F238E27FC236}">
                <a16:creationId xmlns:a16="http://schemas.microsoft.com/office/drawing/2014/main" id="{ADE94A87-6A33-6467-513B-2BE06362CC99}"/>
              </a:ext>
            </a:extLst>
          </p:cNvPr>
          <p:cNvSpPr txBox="1"/>
          <p:nvPr/>
        </p:nvSpPr>
        <p:spPr>
          <a:xfrm>
            <a:off x="0" y="8159519"/>
            <a:ext cx="6858000" cy="1323439"/>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RESPONSE</a:t>
            </a:r>
            <a:endParaRPr lang="en-US" sz="2000" dirty="0">
              <a:solidFill>
                <a:srgbClr val="FF0000"/>
              </a:solidFill>
              <a:latin typeface="Congenial SemiBold" panose="020F0502020204030204" pitchFamily="2" charset="0"/>
            </a:endParaRPr>
          </a:p>
          <a:p>
            <a:pPr algn="ctr"/>
            <a:r>
              <a:rPr lang="en-US" sz="2000" dirty="0">
                <a:solidFill>
                  <a:srgbClr val="002060"/>
                </a:solidFill>
                <a:latin typeface="Congenial SemiBold" panose="020F0502020204030204" pitchFamily="2" charset="0"/>
              </a:rPr>
              <a:t>This has been passed along to the ESOP Committee. More information to follow. Thank you for the kind suggestion.</a:t>
            </a:r>
          </a:p>
        </p:txBody>
      </p:sp>
      <p:cxnSp>
        <p:nvCxnSpPr>
          <p:cNvPr id="17" name="Straight Connector 16">
            <a:extLst>
              <a:ext uri="{FF2B5EF4-FFF2-40B4-BE49-F238E27FC236}">
                <a16:creationId xmlns:a16="http://schemas.microsoft.com/office/drawing/2014/main" id="{7373D33E-773E-B01F-1CE3-532131A2E8E8}"/>
              </a:ext>
            </a:extLst>
          </p:cNvPr>
          <p:cNvCxnSpPr>
            <a:cxnSpLocks/>
          </p:cNvCxnSpPr>
          <p:nvPr/>
        </p:nvCxnSpPr>
        <p:spPr>
          <a:xfrm>
            <a:off x="0" y="7869329"/>
            <a:ext cx="6858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049064D8-DE6C-88E4-9FCB-DEEB1C9FC03E}"/>
              </a:ext>
            </a:extLst>
          </p:cNvPr>
          <p:cNvPicPr>
            <a:picLocks noChangeAspect="1"/>
          </p:cNvPicPr>
          <p:nvPr/>
        </p:nvPicPr>
        <p:blipFill>
          <a:blip r:embed="rId3"/>
          <a:stretch>
            <a:fillRect/>
          </a:stretch>
        </p:blipFill>
        <p:spPr>
          <a:xfrm>
            <a:off x="0" y="0"/>
            <a:ext cx="6858000" cy="4572000"/>
          </a:xfrm>
          <a:prstGeom prst="rect">
            <a:avLst/>
          </a:prstGeom>
        </p:spPr>
      </p:pic>
      <p:pic>
        <p:nvPicPr>
          <p:cNvPr id="5" name="Picture 4">
            <a:extLst>
              <a:ext uri="{FF2B5EF4-FFF2-40B4-BE49-F238E27FC236}">
                <a16:creationId xmlns:a16="http://schemas.microsoft.com/office/drawing/2014/main" id="{4517DDA0-44A0-BB6B-E975-757BCB407BF0}"/>
              </a:ext>
            </a:extLst>
          </p:cNvPr>
          <p:cNvPicPr>
            <a:picLocks noChangeAspect="1"/>
          </p:cNvPicPr>
          <p:nvPr/>
        </p:nvPicPr>
        <p:blipFill>
          <a:blip r:embed="rId4"/>
          <a:stretch>
            <a:fillRect/>
          </a:stretch>
        </p:blipFill>
        <p:spPr>
          <a:xfrm>
            <a:off x="0" y="-20791"/>
            <a:ext cx="6858000" cy="4572000"/>
          </a:xfrm>
          <a:prstGeom prst="rect">
            <a:avLst/>
          </a:prstGeom>
        </p:spPr>
      </p:pic>
      <p:sp>
        <p:nvSpPr>
          <p:cNvPr id="3" name="TextBox 2">
            <a:extLst>
              <a:ext uri="{FF2B5EF4-FFF2-40B4-BE49-F238E27FC236}">
                <a16:creationId xmlns:a16="http://schemas.microsoft.com/office/drawing/2014/main" id="{7C00A855-CA84-16E6-F1D6-805BD862E456}"/>
              </a:ext>
            </a:extLst>
          </p:cNvPr>
          <p:cNvSpPr txBox="1"/>
          <p:nvPr/>
        </p:nvSpPr>
        <p:spPr>
          <a:xfrm>
            <a:off x="5425013" y="4184352"/>
            <a:ext cx="1432987" cy="369332"/>
          </a:xfrm>
          <a:prstGeom prst="rect">
            <a:avLst/>
          </a:prstGeom>
          <a:noFill/>
        </p:spPr>
        <p:txBody>
          <a:bodyPr wrap="square" rtlCol="0">
            <a:spAutoFit/>
          </a:bodyPr>
          <a:lstStyle/>
          <a:p>
            <a:pPr algn="ctr"/>
            <a:r>
              <a:rPr lang="en-US" dirty="0"/>
              <a:t>MAYO 2026</a:t>
            </a:r>
          </a:p>
        </p:txBody>
      </p:sp>
      <p:sp>
        <p:nvSpPr>
          <p:cNvPr id="2" name="TextBox 1">
            <a:extLst>
              <a:ext uri="{FF2B5EF4-FFF2-40B4-BE49-F238E27FC236}">
                <a16:creationId xmlns:a16="http://schemas.microsoft.com/office/drawing/2014/main" id="{F2BC3031-3B14-4DBF-2ED7-5FFE009D8F79}"/>
              </a:ext>
            </a:extLst>
          </p:cNvPr>
          <p:cNvSpPr txBox="1"/>
          <p:nvPr/>
        </p:nvSpPr>
        <p:spPr>
          <a:xfrm>
            <a:off x="0" y="4184352"/>
            <a:ext cx="1432987" cy="369332"/>
          </a:xfrm>
          <a:prstGeom prst="rect">
            <a:avLst/>
          </a:prstGeom>
          <a:noFill/>
        </p:spPr>
        <p:txBody>
          <a:bodyPr wrap="square" rtlCol="0">
            <a:spAutoFit/>
          </a:bodyPr>
          <a:lstStyle/>
          <a:p>
            <a:pPr algn="ctr"/>
            <a:r>
              <a:rPr lang="en-US" dirty="0"/>
              <a:t>MAY 2026 </a:t>
            </a:r>
          </a:p>
        </p:txBody>
      </p:sp>
    </p:spTree>
    <p:extLst>
      <p:ext uri="{BB962C8B-B14F-4D97-AF65-F5344CB8AC3E}">
        <p14:creationId xmlns:p14="http://schemas.microsoft.com/office/powerpoint/2010/main" val="4074665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C9C75-F7F2-6682-D2F1-6559534BF0DD}"/>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4C2E84C-F8C4-C4FC-B0F4-86DCF628D885}"/>
              </a:ext>
            </a:extLst>
          </p:cNvPr>
          <p:cNvPicPr>
            <a:picLocks noChangeAspect="1"/>
          </p:cNvPicPr>
          <p:nvPr/>
        </p:nvPicPr>
        <p:blipFill>
          <a:blip r:embed="rId2"/>
          <a:stretch>
            <a:fillRect/>
          </a:stretch>
        </p:blipFill>
        <p:spPr>
          <a:xfrm>
            <a:off x="0" y="0"/>
            <a:ext cx="6858000" cy="4572000"/>
          </a:xfrm>
          <a:prstGeom prst="rect">
            <a:avLst/>
          </a:prstGeom>
        </p:spPr>
      </p:pic>
      <p:sp>
        <p:nvSpPr>
          <p:cNvPr id="9" name="TextBox 8">
            <a:extLst>
              <a:ext uri="{FF2B5EF4-FFF2-40B4-BE49-F238E27FC236}">
                <a16:creationId xmlns:a16="http://schemas.microsoft.com/office/drawing/2014/main" id="{1860B54E-0E3E-69B9-D522-BB697ECEDF58}"/>
              </a:ext>
            </a:extLst>
          </p:cNvPr>
          <p:cNvSpPr txBox="1"/>
          <p:nvPr/>
        </p:nvSpPr>
        <p:spPr>
          <a:xfrm>
            <a:off x="0" y="4716818"/>
            <a:ext cx="6858000" cy="3170099"/>
          </a:xfrm>
          <a:prstGeom prst="rect">
            <a:avLst/>
          </a:prstGeom>
          <a:noFill/>
        </p:spPr>
        <p:txBody>
          <a:bodyPr wrap="square" rtlCol="0">
            <a:spAutoFit/>
          </a:bodyPr>
          <a:lstStyle/>
          <a:p>
            <a:pPr algn="ctr"/>
            <a:r>
              <a:rPr lang="es-ES" sz="2000" b="1" u="sng" dirty="0">
                <a:solidFill>
                  <a:srgbClr val="FF0000"/>
                </a:solidFill>
                <a:latin typeface="Congenial" panose="02000503040000020004" pitchFamily="2" charset="0"/>
              </a:rPr>
              <a:t>ENVÍO
</a:t>
            </a:r>
            <a:r>
              <a:rPr lang="es-ES" sz="2000" b="1" dirty="0">
                <a:solidFill>
                  <a:srgbClr val="002060"/>
                </a:solidFill>
                <a:latin typeface="Congenial" panose="02000503040000020004" pitchFamily="2" charset="0"/>
              </a:rPr>
              <a:t>Como muchos empleados de KCC, he pasado los últimos días reflexionando sobre las noticias recientes. Sea cual sea el resultado, ojalá hubiera una forma de mostrar nuestro agradecimiento a Joel y a todos los que ayudan a comunicar las actualizaciones en estos tiempos tan turbulentos. ¿Estaría interesado el comité ESOP en patrocinar un cartel/tarjeta de agradecimiento para que los empleados expresen su apoyo a la transparencia que se nos ha ofrecido?</a:t>
            </a:r>
            <a:endParaRPr lang="en-US" sz="2000" dirty="0">
              <a:solidFill>
                <a:srgbClr val="002060"/>
              </a:solidFill>
              <a:latin typeface="Congenial" panose="02000503040000020004" pitchFamily="2" charset="0"/>
            </a:endParaRPr>
          </a:p>
        </p:txBody>
      </p:sp>
      <p:sp>
        <p:nvSpPr>
          <p:cNvPr id="11" name="TextBox 10">
            <a:extLst>
              <a:ext uri="{FF2B5EF4-FFF2-40B4-BE49-F238E27FC236}">
                <a16:creationId xmlns:a16="http://schemas.microsoft.com/office/drawing/2014/main" id="{2C2D8986-9D4B-451E-E030-DAD9AB71C0F0}"/>
              </a:ext>
            </a:extLst>
          </p:cNvPr>
          <p:cNvSpPr txBox="1"/>
          <p:nvPr/>
        </p:nvSpPr>
        <p:spPr>
          <a:xfrm>
            <a:off x="0" y="8159519"/>
            <a:ext cx="6858000" cy="1323439"/>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RESPUESTA</a:t>
            </a:r>
          </a:p>
          <a:p>
            <a:pPr algn="ctr"/>
            <a:r>
              <a:rPr lang="es-ES" sz="2000" dirty="0">
                <a:solidFill>
                  <a:srgbClr val="002060"/>
                </a:solidFill>
                <a:latin typeface="Congenial SemiBold" panose="020F0502020204030204" pitchFamily="2" charset="0"/>
              </a:rPr>
              <a:t>Esto se ha transmitido al Comité ESOP. Más información próximamente. Gracias por la amable sugerencia.</a:t>
            </a:r>
            <a:endParaRPr lang="en-US" sz="2000" dirty="0">
              <a:solidFill>
                <a:srgbClr val="002060"/>
              </a:solidFill>
              <a:latin typeface="Congenial SemiBold" panose="020F0502020204030204" pitchFamily="2" charset="0"/>
            </a:endParaRPr>
          </a:p>
        </p:txBody>
      </p:sp>
      <p:cxnSp>
        <p:nvCxnSpPr>
          <p:cNvPr id="17" name="Straight Connector 16">
            <a:extLst>
              <a:ext uri="{FF2B5EF4-FFF2-40B4-BE49-F238E27FC236}">
                <a16:creationId xmlns:a16="http://schemas.microsoft.com/office/drawing/2014/main" id="{998261DD-103A-3FAE-5932-9C357712708E}"/>
              </a:ext>
            </a:extLst>
          </p:cNvPr>
          <p:cNvCxnSpPr>
            <a:cxnSpLocks/>
          </p:cNvCxnSpPr>
          <p:nvPr/>
        </p:nvCxnSpPr>
        <p:spPr>
          <a:xfrm>
            <a:off x="0" y="7869329"/>
            <a:ext cx="6858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EADD062B-56E7-9607-1E85-B7B91A4448C8}"/>
              </a:ext>
            </a:extLst>
          </p:cNvPr>
          <p:cNvPicPr>
            <a:picLocks noChangeAspect="1"/>
          </p:cNvPicPr>
          <p:nvPr/>
        </p:nvPicPr>
        <p:blipFill>
          <a:blip r:embed="rId3"/>
          <a:stretch>
            <a:fillRect/>
          </a:stretch>
        </p:blipFill>
        <p:spPr>
          <a:xfrm>
            <a:off x="0" y="0"/>
            <a:ext cx="6858000" cy="4572000"/>
          </a:xfrm>
          <a:prstGeom prst="rect">
            <a:avLst/>
          </a:prstGeom>
        </p:spPr>
      </p:pic>
      <p:pic>
        <p:nvPicPr>
          <p:cNvPr id="5" name="Picture 4">
            <a:extLst>
              <a:ext uri="{FF2B5EF4-FFF2-40B4-BE49-F238E27FC236}">
                <a16:creationId xmlns:a16="http://schemas.microsoft.com/office/drawing/2014/main" id="{5B4C330E-69D8-21BF-4608-BA128CC46020}"/>
              </a:ext>
            </a:extLst>
          </p:cNvPr>
          <p:cNvPicPr>
            <a:picLocks noChangeAspect="1"/>
          </p:cNvPicPr>
          <p:nvPr/>
        </p:nvPicPr>
        <p:blipFill>
          <a:blip r:embed="rId4"/>
          <a:stretch>
            <a:fillRect/>
          </a:stretch>
        </p:blipFill>
        <p:spPr>
          <a:xfrm>
            <a:off x="0" y="-20791"/>
            <a:ext cx="6858000" cy="4572000"/>
          </a:xfrm>
          <a:prstGeom prst="rect">
            <a:avLst/>
          </a:prstGeom>
        </p:spPr>
      </p:pic>
      <p:sp>
        <p:nvSpPr>
          <p:cNvPr id="3" name="TextBox 2">
            <a:extLst>
              <a:ext uri="{FF2B5EF4-FFF2-40B4-BE49-F238E27FC236}">
                <a16:creationId xmlns:a16="http://schemas.microsoft.com/office/drawing/2014/main" id="{965DC98C-8835-C7F6-3B6D-9E14563B2B6C}"/>
              </a:ext>
            </a:extLst>
          </p:cNvPr>
          <p:cNvSpPr txBox="1"/>
          <p:nvPr/>
        </p:nvSpPr>
        <p:spPr>
          <a:xfrm>
            <a:off x="5425013" y="4184352"/>
            <a:ext cx="1432987" cy="369332"/>
          </a:xfrm>
          <a:prstGeom prst="rect">
            <a:avLst/>
          </a:prstGeom>
          <a:noFill/>
        </p:spPr>
        <p:txBody>
          <a:bodyPr wrap="square" rtlCol="0">
            <a:spAutoFit/>
          </a:bodyPr>
          <a:lstStyle/>
          <a:p>
            <a:pPr algn="ctr"/>
            <a:r>
              <a:rPr lang="en-US" dirty="0"/>
              <a:t>MAYO 2026</a:t>
            </a:r>
          </a:p>
        </p:txBody>
      </p:sp>
      <p:sp>
        <p:nvSpPr>
          <p:cNvPr id="2" name="TextBox 1">
            <a:extLst>
              <a:ext uri="{FF2B5EF4-FFF2-40B4-BE49-F238E27FC236}">
                <a16:creationId xmlns:a16="http://schemas.microsoft.com/office/drawing/2014/main" id="{F60D4B78-F1D6-EA98-AF49-A33D1665CD99}"/>
              </a:ext>
            </a:extLst>
          </p:cNvPr>
          <p:cNvSpPr txBox="1"/>
          <p:nvPr/>
        </p:nvSpPr>
        <p:spPr>
          <a:xfrm>
            <a:off x="0" y="4184352"/>
            <a:ext cx="1432987" cy="369332"/>
          </a:xfrm>
          <a:prstGeom prst="rect">
            <a:avLst/>
          </a:prstGeom>
          <a:noFill/>
        </p:spPr>
        <p:txBody>
          <a:bodyPr wrap="square" rtlCol="0">
            <a:spAutoFit/>
          </a:bodyPr>
          <a:lstStyle/>
          <a:p>
            <a:pPr algn="ctr"/>
            <a:r>
              <a:rPr lang="en-US" dirty="0"/>
              <a:t>MAY 2026 </a:t>
            </a:r>
          </a:p>
        </p:txBody>
      </p:sp>
    </p:spTree>
    <p:extLst>
      <p:ext uri="{BB962C8B-B14F-4D97-AF65-F5344CB8AC3E}">
        <p14:creationId xmlns:p14="http://schemas.microsoft.com/office/powerpoint/2010/main" val="2625378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FF206-7489-5A14-2E67-4FFDA8396EBE}"/>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93A39274-039C-8937-7BBA-E47CD7C6CE33}"/>
              </a:ext>
            </a:extLst>
          </p:cNvPr>
          <p:cNvPicPr>
            <a:picLocks noChangeAspect="1"/>
          </p:cNvPicPr>
          <p:nvPr/>
        </p:nvPicPr>
        <p:blipFill>
          <a:blip r:embed="rId2"/>
          <a:stretch>
            <a:fillRect/>
          </a:stretch>
        </p:blipFill>
        <p:spPr>
          <a:xfrm>
            <a:off x="0" y="0"/>
            <a:ext cx="6858000" cy="4572000"/>
          </a:xfrm>
          <a:prstGeom prst="rect">
            <a:avLst/>
          </a:prstGeom>
        </p:spPr>
      </p:pic>
      <p:sp>
        <p:nvSpPr>
          <p:cNvPr id="9" name="TextBox 8">
            <a:extLst>
              <a:ext uri="{FF2B5EF4-FFF2-40B4-BE49-F238E27FC236}">
                <a16:creationId xmlns:a16="http://schemas.microsoft.com/office/drawing/2014/main" id="{832F4BCD-DD8C-607C-D148-08BE73EF9567}"/>
              </a:ext>
            </a:extLst>
          </p:cNvPr>
          <p:cNvSpPr txBox="1"/>
          <p:nvPr/>
        </p:nvSpPr>
        <p:spPr>
          <a:xfrm>
            <a:off x="0" y="4716818"/>
            <a:ext cx="6858000" cy="1323439"/>
          </a:xfrm>
          <a:prstGeom prst="rect">
            <a:avLst/>
          </a:prstGeom>
          <a:noFill/>
        </p:spPr>
        <p:txBody>
          <a:bodyPr wrap="square" rtlCol="0">
            <a:spAutoFit/>
          </a:bodyPr>
          <a:lstStyle/>
          <a:p>
            <a:pPr algn="ctr"/>
            <a:r>
              <a:rPr lang="en-US" sz="2000" b="1" u="sng" dirty="0">
                <a:solidFill>
                  <a:srgbClr val="FF0000"/>
                </a:solidFill>
                <a:latin typeface="Congenial" panose="02000503040000020004" pitchFamily="2" charset="0"/>
              </a:rPr>
              <a:t>SUBMISSION</a:t>
            </a:r>
            <a:endParaRPr lang="en-US" sz="2000" dirty="0">
              <a:solidFill>
                <a:srgbClr val="FF0000"/>
              </a:solidFill>
              <a:latin typeface="Congenial" panose="02000503040000020004" pitchFamily="2" charset="0"/>
            </a:endParaRPr>
          </a:p>
          <a:p>
            <a:pPr algn="ctr"/>
            <a:r>
              <a:rPr lang="en-US" sz="2000" b="1" dirty="0">
                <a:solidFill>
                  <a:srgbClr val="002060"/>
                </a:solidFill>
                <a:latin typeface="Congenial" panose="02000503040000020004" pitchFamily="2" charset="0"/>
              </a:rPr>
              <a:t>Are engagement functions and bonus payouts related? (we can either have a cookout or a bonus, but not both?)</a:t>
            </a:r>
            <a:endParaRPr lang="en-US" sz="2000" dirty="0">
              <a:solidFill>
                <a:srgbClr val="002060"/>
              </a:solidFill>
              <a:latin typeface="Congenial" panose="02000503040000020004" pitchFamily="2" charset="0"/>
            </a:endParaRPr>
          </a:p>
        </p:txBody>
      </p:sp>
      <p:sp>
        <p:nvSpPr>
          <p:cNvPr id="11" name="TextBox 10">
            <a:extLst>
              <a:ext uri="{FF2B5EF4-FFF2-40B4-BE49-F238E27FC236}">
                <a16:creationId xmlns:a16="http://schemas.microsoft.com/office/drawing/2014/main" id="{300E4320-055A-6D30-6C4F-C368A940421C}"/>
              </a:ext>
            </a:extLst>
          </p:cNvPr>
          <p:cNvSpPr txBox="1"/>
          <p:nvPr/>
        </p:nvSpPr>
        <p:spPr>
          <a:xfrm>
            <a:off x="0" y="6633468"/>
            <a:ext cx="6858000" cy="2246769"/>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RESPONSE</a:t>
            </a:r>
            <a:endParaRPr lang="en-US" sz="2000" dirty="0">
              <a:solidFill>
                <a:srgbClr val="FF0000"/>
              </a:solidFill>
              <a:latin typeface="Congenial SemiBold" panose="020F0502020204030204" pitchFamily="2" charset="0"/>
            </a:endParaRPr>
          </a:p>
          <a:p>
            <a:pPr algn="ctr"/>
            <a:r>
              <a:rPr lang="en-US" sz="2000" dirty="0">
                <a:solidFill>
                  <a:srgbClr val="002060"/>
                </a:solidFill>
                <a:latin typeface="Congenial SemiBold" panose="020F0502020204030204" pitchFamily="2" charset="0"/>
              </a:rPr>
              <a:t>There is no connection between engagement events and bonus payouts. Cookouts are scheduled throughout the year regardless of bonus outcomes, and we typically host several annually. When higher bonus levels are achieved, additional recognition (like donut days) may be added—not substituted.</a:t>
            </a:r>
          </a:p>
        </p:txBody>
      </p:sp>
      <p:cxnSp>
        <p:nvCxnSpPr>
          <p:cNvPr id="17" name="Straight Connector 16">
            <a:extLst>
              <a:ext uri="{FF2B5EF4-FFF2-40B4-BE49-F238E27FC236}">
                <a16:creationId xmlns:a16="http://schemas.microsoft.com/office/drawing/2014/main" id="{B7FBDEDE-1063-8AD2-C4B0-48DC45431724}"/>
              </a:ext>
            </a:extLst>
          </p:cNvPr>
          <p:cNvCxnSpPr>
            <a:cxnSpLocks/>
          </p:cNvCxnSpPr>
          <p:nvPr/>
        </p:nvCxnSpPr>
        <p:spPr>
          <a:xfrm>
            <a:off x="0" y="6413062"/>
            <a:ext cx="6858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28C431CF-895D-09DB-3C44-7AB2EB320CBF}"/>
              </a:ext>
            </a:extLst>
          </p:cNvPr>
          <p:cNvPicPr>
            <a:picLocks noChangeAspect="1"/>
          </p:cNvPicPr>
          <p:nvPr/>
        </p:nvPicPr>
        <p:blipFill>
          <a:blip r:embed="rId3"/>
          <a:stretch>
            <a:fillRect/>
          </a:stretch>
        </p:blipFill>
        <p:spPr>
          <a:xfrm>
            <a:off x="0" y="0"/>
            <a:ext cx="6858000" cy="4572000"/>
          </a:xfrm>
          <a:prstGeom prst="rect">
            <a:avLst/>
          </a:prstGeom>
        </p:spPr>
      </p:pic>
      <p:pic>
        <p:nvPicPr>
          <p:cNvPr id="5" name="Picture 4">
            <a:extLst>
              <a:ext uri="{FF2B5EF4-FFF2-40B4-BE49-F238E27FC236}">
                <a16:creationId xmlns:a16="http://schemas.microsoft.com/office/drawing/2014/main" id="{E572D14D-8F82-090A-232C-A63DC79698BB}"/>
              </a:ext>
            </a:extLst>
          </p:cNvPr>
          <p:cNvPicPr>
            <a:picLocks noChangeAspect="1"/>
          </p:cNvPicPr>
          <p:nvPr/>
        </p:nvPicPr>
        <p:blipFill>
          <a:blip r:embed="rId4"/>
          <a:stretch>
            <a:fillRect/>
          </a:stretch>
        </p:blipFill>
        <p:spPr>
          <a:xfrm>
            <a:off x="0" y="-20791"/>
            <a:ext cx="6858000" cy="4572000"/>
          </a:xfrm>
          <a:prstGeom prst="rect">
            <a:avLst/>
          </a:prstGeom>
        </p:spPr>
      </p:pic>
      <p:sp>
        <p:nvSpPr>
          <p:cNvPr id="3" name="TextBox 2">
            <a:extLst>
              <a:ext uri="{FF2B5EF4-FFF2-40B4-BE49-F238E27FC236}">
                <a16:creationId xmlns:a16="http://schemas.microsoft.com/office/drawing/2014/main" id="{256CAFF1-B720-7469-585A-AF2E8B48DA2A}"/>
              </a:ext>
            </a:extLst>
          </p:cNvPr>
          <p:cNvSpPr txBox="1"/>
          <p:nvPr/>
        </p:nvSpPr>
        <p:spPr>
          <a:xfrm>
            <a:off x="5425013" y="4184352"/>
            <a:ext cx="1432987" cy="369332"/>
          </a:xfrm>
          <a:prstGeom prst="rect">
            <a:avLst/>
          </a:prstGeom>
          <a:noFill/>
        </p:spPr>
        <p:txBody>
          <a:bodyPr wrap="square" rtlCol="0">
            <a:spAutoFit/>
          </a:bodyPr>
          <a:lstStyle/>
          <a:p>
            <a:pPr algn="ctr"/>
            <a:r>
              <a:rPr lang="en-US" dirty="0"/>
              <a:t>MAYO 2026</a:t>
            </a:r>
          </a:p>
        </p:txBody>
      </p:sp>
      <p:sp>
        <p:nvSpPr>
          <p:cNvPr id="2" name="TextBox 1">
            <a:extLst>
              <a:ext uri="{FF2B5EF4-FFF2-40B4-BE49-F238E27FC236}">
                <a16:creationId xmlns:a16="http://schemas.microsoft.com/office/drawing/2014/main" id="{8A5BC13C-2174-1F34-FE13-7922441EC805}"/>
              </a:ext>
            </a:extLst>
          </p:cNvPr>
          <p:cNvSpPr txBox="1"/>
          <p:nvPr/>
        </p:nvSpPr>
        <p:spPr>
          <a:xfrm>
            <a:off x="0" y="4184352"/>
            <a:ext cx="1432987" cy="369332"/>
          </a:xfrm>
          <a:prstGeom prst="rect">
            <a:avLst/>
          </a:prstGeom>
          <a:noFill/>
        </p:spPr>
        <p:txBody>
          <a:bodyPr wrap="square" rtlCol="0">
            <a:spAutoFit/>
          </a:bodyPr>
          <a:lstStyle/>
          <a:p>
            <a:pPr algn="ctr"/>
            <a:r>
              <a:rPr lang="en-US" dirty="0"/>
              <a:t>MAY 2026 </a:t>
            </a:r>
          </a:p>
        </p:txBody>
      </p:sp>
    </p:spTree>
    <p:extLst>
      <p:ext uri="{BB962C8B-B14F-4D97-AF65-F5344CB8AC3E}">
        <p14:creationId xmlns:p14="http://schemas.microsoft.com/office/powerpoint/2010/main" val="3173312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E71F1-46DF-DB61-19D7-673C3BF8AE6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4344C3B4-D849-3748-A692-2427A661F2FB}"/>
              </a:ext>
            </a:extLst>
          </p:cNvPr>
          <p:cNvPicPr>
            <a:picLocks noChangeAspect="1"/>
          </p:cNvPicPr>
          <p:nvPr/>
        </p:nvPicPr>
        <p:blipFill>
          <a:blip r:embed="rId2"/>
          <a:stretch>
            <a:fillRect/>
          </a:stretch>
        </p:blipFill>
        <p:spPr>
          <a:xfrm>
            <a:off x="0" y="0"/>
            <a:ext cx="6858000" cy="4572000"/>
          </a:xfrm>
          <a:prstGeom prst="rect">
            <a:avLst/>
          </a:prstGeom>
        </p:spPr>
      </p:pic>
      <p:sp>
        <p:nvSpPr>
          <p:cNvPr id="9" name="TextBox 8">
            <a:extLst>
              <a:ext uri="{FF2B5EF4-FFF2-40B4-BE49-F238E27FC236}">
                <a16:creationId xmlns:a16="http://schemas.microsoft.com/office/drawing/2014/main" id="{24BA105E-535A-5B02-0B87-5FFB7029E68E}"/>
              </a:ext>
            </a:extLst>
          </p:cNvPr>
          <p:cNvSpPr txBox="1"/>
          <p:nvPr/>
        </p:nvSpPr>
        <p:spPr>
          <a:xfrm>
            <a:off x="0" y="4716818"/>
            <a:ext cx="6858000" cy="1323439"/>
          </a:xfrm>
          <a:prstGeom prst="rect">
            <a:avLst/>
          </a:prstGeom>
          <a:noFill/>
        </p:spPr>
        <p:txBody>
          <a:bodyPr wrap="square" rtlCol="0">
            <a:spAutoFit/>
          </a:bodyPr>
          <a:lstStyle/>
          <a:p>
            <a:pPr algn="ctr"/>
            <a:r>
              <a:rPr lang="es-ES" sz="2000" b="1" u="sng" dirty="0">
                <a:solidFill>
                  <a:srgbClr val="FF0000"/>
                </a:solidFill>
                <a:latin typeface="Congenial" panose="02000503040000020004" pitchFamily="2" charset="0"/>
              </a:rPr>
              <a:t>ENVÍO
</a:t>
            </a:r>
            <a:r>
              <a:rPr lang="es-ES" sz="2000" b="1" dirty="0">
                <a:solidFill>
                  <a:srgbClr val="002060"/>
                </a:solidFill>
                <a:latin typeface="Congenial" panose="02000503040000020004" pitchFamily="2" charset="0"/>
              </a:rPr>
              <a:t>¿Están relacionadas las funciones de compromiso y los pagos de bonos? (¿Podemos hacer una barbacoa o un extra, pero no ambos?)</a:t>
            </a:r>
            <a:endParaRPr lang="en-US" sz="2000" dirty="0">
              <a:solidFill>
                <a:srgbClr val="002060"/>
              </a:solidFill>
              <a:latin typeface="Congenial" panose="02000503040000020004" pitchFamily="2" charset="0"/>
            </a:endParaRPr>
          </a:p>
        </p:txBody>
      </p:sp>
      <p:sp>
        <p:nvSpPr>
          <p:cNvPr id="11" name="TextBox 10">
            <a:extLst>
              <a:ext uri="{FF2B5EF4-FFF2-40B4-BE49-F238E27FC236}">
                <a16:creationId xmlns:a16="http://schemas.microsoft.com/office/drawing/2014/main" id="{3B55DEE7-267C-88A7-4446-6289F56B0454}"/>
              </a:ext>
            </a:extLst>
          </p:cNvPr>
          <p:cNvSpPr txBox="1"/>
          <p:nvPr/>
        </p:nvSpPr>
        <p:spPr>
          <a:xfrm>
            <a:off x="0" y="6633468"/>
            <a:ext cx="6858000" cy="2554545"/>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RESPUESTA</a:t>
            </a:r>
          </a:p>
          <a:p>
            <a:pPr algn="ctr"/>
            <a:r>
              <a:rPr lang="es-ES" sz="2000" dirty="0">
                <a:solidFill>
                  <a:srgbClr val="002060"/>
                </a:solidFill>
                <a:latin typeface="Congenial SemiBold" panose="020F0502020204030204" pitchFamily="2" charset="0"/>
              </a:rPr>
              <a:t>No hay conexión entre los eventos de compromiso y los bonos. Las barbacoas se programan a lo largo del año independientemente de los resultados de los bonos, y normalmente organizamos varias al año. Cuando se alcanzan niveles de bonificación más altos, se pueden añadir reconocimientos adicionales (como los días de donuts), pero no sustituirlos.</a:t>
            </a:r>
            <a:endParaRPr lang="en-US" sz="2000" dirty="0">
              <a:solidFill>
                <a:srgbClr val="002060"/>
              </a:solidFill>
              <a:latin typeface="Congenial SemiBold" panose="020F0502020204030204" pitchFamily="2" charset="0"/>
            </a:endParaRPr>
          </a:p>
        </p:txBody>
      </p:sp>
      <p:cxnSp>
        <p:nvCxnSpPr>
          <p:cNvPr id="17" name="Straight Connector 16">
            <a:extLst>
              <a:ext uri="{FF2B5EF4-FFF2-40B4-BE49-F238E27FC236}">
                <a16:creationId xmlns:a16="http://schemas.microsoft.com/office/drawing/2014/main" id="{6FE2DD71-E8B1-5BFE-70B3-46C898F26D58}"/>
              </a:ext>
            </a:extLst>
          </p:cNvPr>
          <p:cNvCxnSpPr>
            <a:cxnSpLocks/>
          </p:cNvCxnSpPr>
          <p:nvPr/>
        </p:nvCxnSpPr>
        <p:spPr>
          <a:xfrm>
            <a:off x="0" y="6413062"/>
            <a:ext cx="6858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C1B2E2A0-81D9-AAA9-B41E-7B160A3099B5}"/>
              </a:ext>
            </a:extLst>
          </p:cNvPr>
          <p:cNvPicPr>
            <a:picLocks noChangeAspect="1"/>
          </p:cNvPicPr>
          <p:nvPr/>
        </p:nvPicPr>
        <p:blipFill>
          <a:blip r:embed="rId3"/>
          <a:stretch>
            <a:fillRect/>
          </a:stretch>
        </p:blipFill>
        <p:spPr>
          <a:xfrm>
            <a:off x="0" y="0"/>
            <a:ext cx="6858000" cy="4572000"/>
          </a:xfrm>
          <a:prstGeom prst="rect">
            <a:avLst/>
          </a:prstGeom>
        </p:spPr>
      </p:pic>
      <p:pic>
        <p:nvPicPr>
          <p:cNvPr id="5" name="Picture 4">
            <a:extLst>
              <a:ext uri="{FF2B5EF4-FFF2-40B4-BE49-F238E27FC236}">
                <a16:creationId xmlns:a16="http://schemas.microsoft.com/office/drawing/2014/main" id="{AC49DBEE-854F-FC88-1902-B04AF87B2D8C}"/>
              </a:ext>
            </a:extLst>
          </p:cNvPr>
          <p:cNvPicPr>
            <a:picLocks noChangeAspect="1"/>
          </p:cNvPicPr>
          <p:nvPr/>
        </p:nvPicPr>
        <p:blipFill>
          <a:blip r:embed="rId4"/>
          <a:stretch>
            <a:fillRect/>
          </a:stretch>
        </p:blipFill>
        <p:spPr>
          <a:xfrm>
            <a:off x="0" y="-20791"/>
            <a:ext cx="6858000" cy="4572000"/>
          </a:xfrm>
          <a:prstGeom prst="rect">
            <a:avLst/>
          </a:prstGeom>
        </p:spPr>
      </p:pic>
      <p:sp>
        <p:nvSpPr>
          <p:cNvPr id="3" name="TextBox 2">
            <a:extLst>
              <a:ext uri="{FF2B5EF4-FFF2-40B4-BE49-F238E27FC236}">
                <a16:creationId xmlns:a16="http://schemas.microsoft.com/office/drawing/2014/main" id="{EF106DFB-CC3D-4C21-1B69-4113797B36A3}"/>
              </a:ext>
            </a:extLst>
          </p:cNvPr>
          <p:cNvSpPr txBox="1"/>
          <p:nvPr/>
        </p:nvSpPr>
        <p:spPr>
          <a:xfrm>
            <a:off x="5425013" y="4184352"/>
            <a:ext cx="1432987" cy="369332"/>
          </a:xfrm>
          <a:prstGeom prst="rect">
            <a:avLst/>
          </a:prstGeom>
          <a:noFill/>
        </p:spPr>
        <p:txBody>
          <a:bodyPr wrap="square" rtlCol="0">
            <a:spAutoFit/>
          </a:bodyPr>
          <a:lstStyle/>
          <a:p>
            <a:pPr algn="ctr"/>
            <a:r>
              <a:rPr lang="en-US" dirty="0"/>
              <a:t>MAYO 2026</a:t>
            </a:r>
          </a:p>
        </p:txBody>
      </p:sp>
      <p:sp>
        <p:nvSpPr>
          <p:cNvPr id="2" name="TextBox 1">
            <a:extLst>
              <a:ext uri="{FF2B5EF4-FFF2-40B4-BE49-F238E27FC236}">
                <a16:creationId xmlns:a16="http://schemas.microsoft.com/office/drawing/2014/main" id="{E6DBFF7C-F1E3-5AC8-A5E5-8BE2EF66B137}"/>
              </a:ext>
            </a:extLst>
          </p:cNvPr>
          <p:cNvSpPr txBox="1"/>
          <p:nvPr/>
        </p:nvSpPr>
        <p:spPr>
          <a:xfrm>
            <a:off x="0" y="4184352"/>
            <a:ext cx="1432987" cy="369332"/>
          </a:xfrm>
          <a:prstGeom prst="rect">
            <a:avLst/>
          </a:prstGeom>
          <a:noFill/>
        </p:spPr>
        <p:txBody>
          <a:bodyPr wrap="square" rtlCol="0">
            <a:spAutoFit/>
          </a:bodyPr>
          <a:lstStyle/>
          <a:p>
            <a:pPr algn="ctr"/>
            <a:r>
              <a:rPr lang="en-US" dirty="0"/>
              <a:t>MAY 2026 </a:t>
            </a:r>
          </a:p>
        </p:txBody>
      </p:sp>
    </p:spTree>
    <p:extLst>
      <p:ext uri="{BB962C8B-B14F-4D97-AF65-F5344CB8AC3E}">
        <p14:creationId xmlns:p14="http://schemas.microsoft.com/office/powerpoint/2010/main" val="3036085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C2CCF-5DC3-AFA4-2DE8-F808B537388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6297E7B-0C2F-7BFF-E276-736F14E9957A}"/>
              </a:ext>
            </a:extLst>
          </p:cNvPr>
          <p:cNvPicPr>
            <a:picLocks noChangeAspect="1"/>
          </p:cNvPicPr>
          <p:nvPr/>
        </p:nvPicPr>
        <p:blipFill>
          <a:blip r:embed="rId2"/>
          <a:stretch>
            <a:fillRect/>
          </a:stretch>
        </p:blipFill>
        <p:spPr>
          <a:xfrm>
            <a:off x="0" y="0"/>
            <a:ext cx="6858000" cy="4572000"/>
          </a:xfrm>
          <a:prstGeom prst="rect">
            <a:avLst/>
          </a:prstGeom>
        </p:spPr>
      </p:pic>
      <p:sp>
        <p:nvSpPr>
          <p:cNvPr id="9" name="TextBox 8">
            <a:extLst>
              <a:ext uri="{FF2B5EF4-FFF2-40B4-BE49-F238E27FC236}">
                <a16:creationId xmlns:a16="http://schemas.microsoft.com/office/drawing/2014/main" id="{6FB1F117-4129-EF71-D3FA-269E2B577397}"/>
              </a:ext>
            </a:extLst>
          </p:cNvPr>
          <p:cNvSpPr txBox="1"/>
          <p:nvPr/>
        </p:nvSpPr>
        <p:spPr>
          <a:xfrm>
            <a:off x="0" y="4716818"/>
            <a:ext cx="6858000" cy="1015663"/>
          </a:xfrm>
          <a:prstGeom prst="rect">
            <a:avLst/>
          </a:prstGeom>
          <a:noFill/>
        </p:spPr>
        <p:txBody>
          <a:bodyPr wrap="square" rtlCol="0">
            <a:spAutoFit/>
          </a:bodyPr>
          <a:lstStyle/>
          <a:p>
            <a:pPr algn="ctr"/>
            <a:r>
              <a:rPr lang="es-ES" sz="2000" b="1" u="sng" dirty="0">
                <a:solidFill>
                  <a:srgbClr val="FF0000"/>
                </a:solidFill>
                <a:latin typeface="Congenial" panose="02000503040000020004" pitchFamily="2" charset="0"/>
              </a:rPr>
              <a:t>SUBMISSION
</a:t>
            </a:r>
            <a:r>
              <a:rPr lang="en-US" sz="2000" b="1" dirty="0">
                <a:solidFill>
                  <a:srgbClr val="002060"/>
                </a:solidFill>
                <a:latin typeface="Congenial" panose="02000503040000020004" pitchFamily="2" charset="0"/>
              </a:rPr>
              <a:t>Lack of Simpsonville updates.  When we get updates the dates are always wrong. </a:t>
            </a:r>
            <a:endParaRPr lang="en-US" sz="2000" dirty="0">
              <a:solidFill>
                <a:srgbClr val="002060"/>
              </a:solidFill>
              <a:latin typeface="Congenial" panose="02000503040000020004" pitchFamily="2" charset="0"/>
            </a:endParaRPr>
          </a:p>
        </p:txBody>
      </p:sp>
      <p:sp>
        <p:nvSpPr>
          <p:cNvPr id="11" name="TextBox 10">
            <a:extLst>
              <a:ext uri="{FF2B5EF4-FFF2-40B4-BE49-F238E27FC236}">
                <a16:creationId xmlns:a16="http://schemas.microsoft.com/office/drawing/2014/main" id="{0D40907F-2940-D67B-9DE1-71FE6E0F2E21}"/>
              </a:ext>
            </a:extLst>
          </p:cNvPr>
          <p:cNvSpPr txBox="1"/>
          <p:nvPr/>
        </p:nvSpPr>
        <p:spPr>
          <a:xfrm>
            <a:off x="0" y="6270004"/>
            <a:ext cx="6858000" cy="3170099"/>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RESPONSE</a:t>
            </a:r>
          </a:p>
          <a:p>
            <a:pPr algn="ctr"/>
            <a:r>
              <a:rPr lang="en-US" sz="2000" dirty="0">
                <a:solidFill>
                  <a:srgbClr val="002060"/>
                </a:solidFill>
                <a:latin typeface="Congenial SemiBold" panose="020F0502020204030204" pitchFamily="2" charset="0"/>
              </a:rPr>
              <a:t>Currently we provide updates on Simpsonville during Joel's Townhalls, Jeff Thomas' Quarterly Briefings, the Company Monthly Newsletter, Social Media, Company Website, Company SharePoint. Unclear what you mean by date is always wrong, unless you mean dates change on when we will open, start operations, etc.? If the case, this is why we always make clear, "subject to change". If something else, please resubmit so that we can answer your questions more thoroughly. </a:t>
            </a:r>
          </a:p>
        </p:txBody>
      </p:sp>
      <p:cxnSp>
        <p:nvCxnSpPr>
          <p:cNvPr id="17" name="Straight Connector 16">
            <a:extLst>
              <a:ext uri="{FF2B5EF4-FFF2-40B4-BE49-F238E27FC236}">
                <a16:creationId xmlns:a16="http://schemas.microsoft.com/office/drawing/2014/main" id="{C0A0E671-668A-7E2F-5387-F0B40A407483}"/>
              </a:ext>
            </a:extLst>
          </p:cNvPr>
          <p:cNvCxnSpPr>
            <a:cxnSpLocks/>
          </p:cNvCxnSpPr>
          <p:nvPr/>
        </p:nvCxnSpPr>
        <p:spPr>
          <a:xfrm>
            <a:off x="0" y="5921996"/>
            <a:ext cx="6858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61CC3C65-B259-A438-8B35-5F5194BAFE3D}"/>
              </a:ext>
            </a:extLst>
          </p:cNvPr>
          <p:cNvPicPr>
            <a:picLocks noChangeAspect="1"/>
          </p:cNvPicPr>
          <p:nvPr/>
        </p:nvPicPr>
        <p:blipFill>
          <a:blip r:embed="rId3"/>
          <a:stretch>
            <a:fillRect/>
          </a:stretch>
        </p:blipFill>
        <p:spPr>
          <a:xfrm>
            <a:off x="0" y="0"/>
            <a:ext cx="6858000" cy="4572000"/>
          </a:xfrm>
          <a:prstGeom prst="rect">
            <a:avLst/>
          </a:prstGeom>
        </p:spPr>
      </p:pic>
      <p:pic>
        <p:nvPicPr>
          <p:cNvPr id="5" name="Picture 4">
            <a:extLst>
              <a:ext uri="{FF2B5EF4-FFF2-40B4-BE49-F238E27FC236}">
                <a16:creationId xmlns:a16="http://schemas.microsoft.com/office/drawing/2014/main" id="{C7692C3D-713D-EF2F-521D-5B34A640946D}"/>
              </a:ext>
            </a:extLst>
          </p:cNvPr>
          <p:cNvPicPr>
            <a:picLocks noChangeAspect="1"/>
          </p:cNvPicPr>
          <p:nvPr/>
        </p:nvPicPr>
        <p:blipFill>
          <a:blip r:embed="rId4"/>
          <a:stretch>
            <a:fillRect/>
          </a:stretch>
        </p:blipFill>
        <p:spPr>
          <a:xfrm>
            <a:off x="0" y="-20791"/>
            <a:ext cx="6858000" cy="4572000"/>
          </a:xfrm>
          <a:prstGeom prst="rect">
            <a:avLst/>
          </a:prstGeom>
        </p:spPr>
      </p:pic>
      <p:sp>
        <p:nvSpPr>
          <p:cNvPr id="3" name="TextBox 2">
            <a:extLst>
              <a:ext uri="{FF2B5EF4-FFF2-40B4-BE49-F238E27FC236}">
                <a16:creationId xmlns:a16="http://schemas.microsoft.com/office/drawing/2014/main" id="{DF93B255-1398-8458-FF1F-10178302EBF5}"/>
              </a:ext>
            </a:extLst>
          </p:cNvPr>
          <p:cNvSpPr txBox="1"/>
          <p:nvPr/>
        </p:nvSpPr>
        <p:spPr>
          <a:xfrm>
            <a:off x="5425013" y="4184352"/>
            <a:ext cx="1432987" cy="369332"/>
          </a:xfrm>
          <a:prstGeom prst="rect">
            <a:avLst/>
          </a:prstGeom>
          <a:noFill/>
        </p:spPr>
        <p:txBody>
          <a:bodyPr wrap="square" rtlCol="0">
            <a:spAutoFit/>
          </a:bodyPr>
          <a:lstStyle/>
          <a:p>
            <a:pPr algn="ctr"/>
            <a:r>
              <a:rPr lang="en-US" dirty="0"/>
              <a:t>MAYO 2026</a:t>
            </a:r>
          </a:p>
        </p:txBody>
      </p:sp>
      <p:sp>
        <p:nvSpPr>
          <p:cNvPr id="2" name="TextBox 1">
            <a:extLst>
              <a:ext uri="{FF2B5EF4-FFF2-40B4-BE49-F238E27FC236}">
                <a16:creationId xmlns:a16="http://schemas.microsoft.com/office/drawing/2014/main" id="{E036D662-DBED-31B4-B9CC-C37F7485DD08}"/>
              </a:ext>
            </a:extLst>
          </p:cNvPr>
          <p:cNvSpPr txBox="1"/>
          <p:nvPr/>
        </p:nvSpPr>
        <p:spPr>
          <a:xfrm>
            <a:off x="0" y="4184352"/>
            <a:ext cx="1432987" cy="369332"/>
          </a:xfrm>
          <a:prstGeom prst="rect">
            <a:avLst/>
          </a:prstGeom>
          <a:noFill/>
        </p:spPr>
        <p:txBody>
          <a:bodyPr wrap="square" rtlCol="0">
            <a:spAutoFit/>
          </a:bodyPr>
          <a:lstStyle/>
          <a:p>
            <a:pPr algn="ctr"/>
            <a:r>
              <a:rPr lang="en-US" dirty="0"/>
              <a:t>MAY 2026 </a:t>
            </a:r>
          </a:p>
        </p:txBody>
      </p:sp>
    </p:spTree>
    <p:extLst>
      <p:ext uri="{BB962C8B-B14F-4D97-AF65-F5344CB8AC3E}">
        <p14:creationId xmlns:p14="http://schemas.microsoft.com/office/powerpoint/2010/main" val="4102858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B2037-9647-E86F-92BF-3F6BC7FF0998}"/>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AB7656B-ADE7-D638-19EE-2FFACCF5E4A4}"/>
              </a:ext>
            </a:extLst>
          </p:cNvPr>
          <p:cNvPicPr>
            <a:picLocks noChangeAspect="1"/>
          </p:cNvPicPr>
          <p:nvPr/>
        </p:nvPicPr>
        <p:blipFill>
          <a:blip r:embed="rId2"/>
          <a:stretch>
            <a:fillRect/>
          </a:stretch>
        </p:blipFill>
        <p:spPr>
          <a:xfrm>
            <a:off x="0" y="0"/>
            <a:ext cx="6858000" cy="4572000"/>
          </a:xfrm>
          <a:prstGeom prst="rect">
            <a:avLst/>
          </a:prstGeom>
        </p:spPr>
      </p:pic>
      <p:sp>
        <p:nvSpPr>
          <p:cNvPr id="9" name="TextBox 8">
            <a:extLst>
              <a:ext uri="{FF2B5EF4-FFF2-40B4-BE49-F238E27FC236}">
                <a16:creationId xmlns:a16="http://schemas.microsoft.com/office/drawing/2014/main" id="{95B661E6-7EE5-1B5F-8DB7-E0850BB29F47}"/>
              </a:ext>
            </a:extLst>
          </p:cNvPr>
          <p:cNvSpPr txBox="1"/>
          <p:nvPr/>
        </p:nvSpPr>
        <p:spPr>
          <a:xfrm>
            <a:off x="0" y="4716818"/>
            <a:ext cx="6858000" cy="1323439"/>
          </a:xfrm>
          <a:prstGeom prst="rect">
            <a:avLst/>
          </a:prstGeom>
          <a:noFill/>
        </p:spPr>
        <p:txBody>
          <a:bodyPr wrap="square" rtlCol="0">
            <a:spAutoFit/>
          </a:bodyPr>
          <a:lstStyle/>
          <a:p>
            <a:pPr algn="ctr"/>
            <a:r>
              <a:rPr lang="es-ES" sz="2000" b="1" u="sng" dirty="0">
                <a:solidFill>
                  <a:srgbClr val="FF0000"/>
                </a:solidFill>
                <a:latin typeface="Congenial" panose="02000503040000020004" pitchFamily="2" charset="0"/>
              </a:rPr>
              <a:t>ENVÍO
</a:t>
            </a:r>
            <a:r>
              <a:rPr lang="es-ES" sz="2000" b="1" dirty="0">
                <a:solidFill>
                  <a:srgbClr val="002060"/>
                </a:solidFill>
                <a:latin typeface="Congenial" panose="02000503040000020004" pitchFamily="2" charset="0"/>
              </a:rPr>
              <a:t>Falta de actualizaciones sobre Simpsonville.  Cuando recibimos actualizaciones, las fechas siempre están equivocadas.</a:t>
            </a:r>
            <a:endParaRPr lang="en-US" sz="2000" dirty="0">
              <a:solidFill>
                <a:srgbClr val="002060"/>
              </a:solidFill>
              <a:latin typeface="Congenial" panose="02000503040000020004" pitchFamily="2" charset="0"/>
            </a:endParaRPr>
          </a:p>
        </p:txBody>
      </p:sp>
      <p:sp>
        <p:nvSpPr>
          <p:cNvPr id="11" name="TextBox 10">
            <a:extLst>
              <a:ext uri="{FF2B5EF4-FFF2-40B4-BE49-F238E27FC236}">
                <a16:creationId xmlns:a16="http://schemas.microsoft.com/office/drawing/2014/main" id="{49D52755-A2DF-02E3-C9EB-38B508119ED3}"/>
              </a:ext>
            </a:extLst>
          </p:cNvPr>
          <p:cNvSpPr txBox="1"/>
          <p:nvPr/>
        </p:nvSpPr>
        <p:spPr>
          <a:xfrm>
            <a:off x="0" y="6270004"/>
            <a:ext cx="6858000" cy="4093428"/>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RESPONSE</a:t>
            </a:r>
            <a:endParaRPr lang="en-US" sz="2000" dirty="0">
              <a:solidFill>
                <a:srgbClr val="FF0000"/>
              </a:solidFill>
              <a:latin typeface="Congenial SemiBold" panose="020F0502020204030204" pitchFamily="2" charset="0"/>
            </a:endParaRPr>
          </a:p>
          <a:p>
            <a:pPr algn="ctr"/>
            <a:r>
              <a:rPr lang="es-ES" sz="2000" dirty="0">
                <a:solidFill>
                  <a:srgbClr val="002060"/>
                </a:solidFill>
                <a:latin typeface="Congenial SemiBold" panose="020F0502020204030204" pitchFamily="2" charset="0"/>
              </a:rPr>
              <a:t>Actualmente ofrecemos actualizaciones sobre Simpsonville durante las reuniones públicas de Joel, las sesiones trimestrales de Jeff Thomas, el boletín mensual de la empresa, las redes sociales, la página web de la empresa y SharePoint de la empresa. No está claro qué quieres decir con que la fecha siempre está equivocada, a menos que signifiques que las fechas cambian de apertura, de inicio de operaciones, etc.. Si es así, por eso siempre dejamos claro: "sujeto a cambios". Si hay algo más, por favor vuelve a enviar para que podamos responder a tus preguntas con más detalle.</a:t>
            </a:r>
            <a:endParaRPr lang="en-US" sz="2000" dirty="0">
              <a:solidFill>
                <a:srgbClr val="002060"/>
              </a:solidFill>
              <a:latin typeface="Congenial SemiBold" panose="020F0502020204030204" pitchFamily="2" charset="0"/>
            </a:endParaRPr>
          </a:p>
        </p:txBody>
      </p:sp>
      <p:cxnSp>
        <p:nvCxnSpPr>
          <p:cNvPr id="17" name="Straight Connector 16">
            <a:extLst>
              <a:ext uri="{FF2B5EF4-FFF2-40B4-BE49-F238E27FC236}">
                <a16:creationId xmlns:a16="http://schemas.microsoft.com/office/drawing/2014/main" id="{30A680BD-D37A-AEE5-D1FA-56831F1B8213}"/>
              </a:ext>
            </a:extLst>
          </p:cNvPr>
          <p:cNvCxnSpPr>
            <a:cxnSpLocks/>
          </p:cNvCxnSpPr>
          <p:nvPr/>
        </p:nvCxnSpPr>
        <p:spPr>
          <a:xfrm>
            <a:off x="0" y="6069453"/>
            <a:ext cx="6858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669BE611-7A9A-6102-8821-3BC4A97A86E6}"/>
              </a:ext>
            </a:extLst>
          </p:cNvPr>
          <p:cNvPicPr>
            <a:picLocks noChangeAspect="1"/>
          </p:cNvPicPr>
          <p:nvPr/>
        </p:nvPicPr>
        <p:blipFill>
          <a:blip r:embed="rId3"/>
          <a:stretch>
            <a:fillRect/>
          </a:stretch>
        </p:blipFill>
        <p:spPr>
          <a:xfrm>
            <a:off x="0" y="0"/>
            <a:ext cx="6858000" cy="4572000"/>
          </a:xfrm>
          <a:prstGeom prst="rect">
            <a:avLst/>
          </a:prstGeom>
        </p:spPr>
      </p:pic>
      <p:pic>
        <p:nvPicPr>
          <p:cNvPr id="5" name="Picture 4">
            <a:extLst>
              <a:ext uri="{FF2B5EF4-FFF2-40B4-BE49-F238E27FC236}">
                <a16:creationId xmlns:a16="http://schemas.microsoft.com/office/drawing/2014/main" id="{D9883C5E-F8FF-C1B5-B1FD-9863D088B64F}"/>
              </a:ext>
            </a:extLst>
          </p:cNvPr>
          <p:cNvPicPr>
            <a:picLocks noChangeAspect="1"/>
          </p:cNvPicPr>
          <p:nvPr/>
        </p:nvPicPr>
        <p:blipFill>
          <a:blip r:embed="rId4"/>
          <a:stretch>
            <a:fillRect/>
          </a:stretch>
        </p:blipFill>
        <p:spPr>
          <a:xfrm>
            <a:off x="0" y="-20791"/>
            <a:ext cx="6858000" cy="4572000"/>
          </a:xfrm>
          <a:prstGeom prst="rect">
            <a:avLst/>
          </a:prstGeom>
        </p:spPr>
      </p:pic>
      <p:sp>
        <p:nvSpPr>
          <p:cNvPr id="3" name="TextBox 2">
            <a:extLst>
              <a:ext uri="{FF2B5EF4-FFF2-40B4-BE49-F238E27FC236}">
                <a16:creationId xmlns:a16="http://schemas.microsoft.com/office/drawing/2014/main" id="{75F3F943-EFF0-02E6-2F9D-8C089C3527BD}"/>
              </a:ext>
            </a:extLst>
          </p:cNvPr>
          <p:cNvSpPr txBox="1"/>
          <p:nvPr/>
        </p:nvSpPr>
        <p:spPr>
          <a:xfrm>
            <a:off x="5425013" y="4184352"/>
            <a:ext cx="1432987" cy="369332"/>
          </a:xfrm>
          <a:prstGeom prst="rect">
            <a:avLst/>
          </a:prstGeom>
          <a:noFill/>
        </p:spPr>
        <p:txBody>
          <a:bodyPr wrap="square" rtlCol="0">
            <a:spAutoFit/>
          </a:bodyPr>
          <a:lstStyle/>
          <a:p>
            <a:pPr algn="ctr"/>
            <a:r>
              <a:rPr lang="en-US" dirty="0"/>
              <a:t>MAYO 2026</a:t>
            </a:r>
          </a:p>
        </p:txBody>
      </p:sp>
      <p:sp>
        <p:nvSpPr>
          <p:cNvPr id="2" name="TextBox 1">
            <a:extLst>
              <a:ext uri="{FF2B5EF4-FFF2-40B4-BE49-F238E27FC236}">
                <a16:creationId xmlns:a16="http://schemas.microsoft.com/office/drawing/2014/main" id="{8A3FE1D4-89E4-54EC-4CA8-3E52D133B48B}"/>
              </a:ext>
            </a:extLst>
          </p:cNvPr>
          <p:cNvSpPr txBox="1"/>
          <p:nvPr/>
        </p:nvSpPr>
        <p:spPr>
          <a:xfrm>
            <a:off x="0" y="4184352"/>
            <a:ext cx="1432987" cy="369332"/>
          </a:xfrm>
          <a:prstGeom prst="rect">
            <a:avLst/>
          </a:prstGeom>
          <a:noFill/>
        </p:spPr>
        <p:txBody>
          <a:bodyPr wrap="square" rtlCol="0">
            <a:spAutoFit/>
          </a:bodyPr>
          <a:lstStyle/>
          <a:p>
            <a:pPr algn="ctr"/>
            <a:r>
              <a:rPr lang="en-US" dirty="0"/>
              <a:t>MAY 2026 </a:t>
            </a:r>
          </a:p>
        </p:txBody>
      </p:sp>
    </p:spTree>
    <p:extLst>
      <p:ext uri="{BB962C8B-B14F-4D97-AF65-F5344CB8AC3E}">
        <p14:creationId xmlns:p14="http://schemas.microsoft.com/office/powerpoint/2010/main" val="913869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C3906-6202-C80F-06B5-0BDA7F0B3F2E}"/>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AF500B0-D224-20B2-F3E2-FC788B294058}"/>
              </a:ext>
            </a:extLst>
          </p:cNvPr>
          <p:cNvPicPr>
            <a:picLocks noChangeAspect="1"/>
          </p:cNvPicPr>
          <p:nvPr/>
        </p:nvPicPr>
        <p:blipFill>
          <a:blip r:embed="rId2"/>
          <a:stretch>
            <a:fillRect/>
          </a:stretch>
        </p:blipFill>
        <p:spPr>
          <a:xfrm>
            <a:off x="0" y="0"/>
            <a:ext cx="6858000" cy="4572000"/>
          </a:xfrm>
          <a:prstGeom prst="rect">
            <a:avLst/>
          </a:prstGeom>
        </p:spPr>
      </p:pic>
      <p:sp>
        <p:nvSpPr>
          <p:cNvPr id="9" name="TextBox 8">
            <a:extLst>
              <a:ext uri="{FF2B5EF4-FFF2-40B4-BE49-F238E27FC236}">
                <a16:creationId xmlns:a16="http://schemas.microsoft.com/office/drawing/2014/main" id="{5C700B12-ECBD-AE6F-A5D4-CDCB8E00D4A1}"/>
              </a:ext>
            </a:extLst>
          </p:cNvPr>
          <p:cNvSpPr txBox="1"/>
          <p:nvPr/>
        </p:nvSpPr>
        <p:spPr>
          <a:xfrm>
            <a:off x="0" y="4716818"/>
            <a:ext cx="6858000" cy="1631216"/>
          </a:xfrm>
          <a:prstGeom prst="rect">
            <a:avLst/>
          </a:prstGeom>
          <a:noFill/>
        </p:spPr>
        <p:txBody>
          <a:bodyPr wrap="square" rtlCol="0">
            <a:spAutoFit/>
          </a:bodyPr>
          <a:lstStyle/>
          <a:p>
            <a:pPr algn="ctr"/>
            <a:r>
              <a:rPr lang="es-ES" sz="2000" b="1" u="sng" dirty="0">
                <a:solidFill>
                  <a:srgbClr val="FF0000"/>
                </a:solidFill>
                <a:latin typeface="Congenial" panose="02000503040000020004" pitchFamily="2" charset="0"/>
              </a:rPr>
              <a:t>SUBMISSION
</a:t>
            </a:r>
            <a:r>
              <a:rPr lang="en-US" sz="2000" b="1" dirty="0">
                <a:solidFill>
                  <a:srgbClr val="002060"/>
                </a:solidFill>
                <a:latin typeface="Congenial" panose="02000503040000020004" pitchFamily="2" charset="0"/>
              </a:rPr>
              <a:t>Can we please limit the use of acronyms, whether in company announcements, teams' meetings, on video bulletin boards, product references, etc.? Or can we at least EXPLAIN the acronym, so we know what it means?</a:t>
            </a:r>
            <a:endParaRPr lang="en-US" sz="2000" dirty="0">
              <a:solidFill>
                <a:srgbClr val="002060"/>
              </a:solidFill>
              <a:latin typeface="Congenial" panose="02000503040000020004" pitchFamily="2" charset="0"/>
            </a:endParaRPr>
          </a:p>
        </p:txBody>
      </p:sp>
      <p:sp>
        <p:nvSpPr>
          <p:cNvPr id="11" name="TextBox 10">
            <a:extLst>
              <a:ext uri="{FF2B5EF4-FFF2-40B4-BE49-F238E27FC236}">
                <a16:creationId xmlns:a16="http://schemas.microsoft.com/office/drawing/2014/main" id="{1366AEFE-6A9F-A2C5-D33E-D56FEFE3438C}"/>
              </a:ext>
            </a:extLst>
          </p:cNvPr>
          <p:cNvSpPr txBox="1"/>
          <p:nvPr/>
        </p:nvSpPr>
        <p:spPr>
          <a:xfrm>
            <a:off x="0" y="6432868"/>
            <a:ext cx="6858000" cy="1323439"/>
          </a:xfrm>
          <a:prstGeom prst="rect">
            <a:avLst/>
          </a:prstGeom>
          <a:noFill/>
        </p:spPr>
        <p:txBody>
          <a:bodyPr wrap="square" rtlCol="0">
            <a:spAutoFit/>
          </a:bodyPr>
          <a:lstStyle/>
          <a:p>
            <a:pPr algn="ctr"/>
            <a:r>
              <a:rPr lang="en-US" sz="2000" b="1" u="sng" dirty="0">
                <a:solidFill>
                  <a:srgbClr val="FF0000"/>
                </a:solidFill>
                <a:latin typeface="Congenial SemiBold" panose="020F0502020204030204" pitchFamily="2" charset="0"/>
              </a:rPr>
              <a:t>RESPONSE</a:t>
            </a:r>
            <a:endParaRPr lang="en-US" sz="2000" dirty="0">
              <a:solidFill>
                <a:srgbClr val="FF0000"/>
              </a:solidFill>
              <a:latin typeface="Congenial SemiBold" panose="020F0502020204030204" pitchFamily="2" charset="0"/>
            </a:endParaRPr>
          </a:p>
          <a:p>
            <a:pPr algn="ctr"/>
            <a:r>
              <a:rPr lang="en-US" sz="2000" dirty="0">
                <a:solidFill>
                  <a:srgbClr val="002060"/>
                </a:solidFill>
                <a:latin typeface="Congenial SemiBold" panose="020F0502020204030204" pitchFamily="2" charset="0"/>
              </a:rPr>
              <a:t>Part of our company branding standards include this topic. We will be sending out a reminder soon. Thank you for the suggestion.</a:t>
            </a:r>
          </a:p>
        </p:txBody>
      </p:sp>
      <p:cxnSp>
        <p:nvCxnSpPr>
          <p:cNvPr id="17" name="Straight Connector 16">
            <a:extLst>
              <a:ext uri="{FF2B5EF4-FFF2-40B4-BE49-F238E27FC236}">
                <a16:creationId xmlns:a16="http://schemas.microsoft.com/office/drawing/2014/main" id="{4B51EAC9-8B8A-1AC4-8250-35149D8B101C}"/>
              </a:ext>
            </a:extLst>
          </p:cNvPr>
          <p:cNvCxnSpPr>
            <a:cxnSpLocks/>
          </p:cNvCxnSpPr>
          <p:nvPr/>
        </p:nvCxnSpPr>
        <p:spPr>
          <a:xfrm>
            <a:off x="0" y="8030395"/>
            <a:ext cx="6858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7236A035-F3F6-6737-BF1E-54AF44A2A879}"/>
              </a:ext>
            </a:extLst>
          </p:cNvPr>
          <p:cNvPicPr>
            <a:picLocks noChangeAspect="1"/>
          </p:cNvPicPr>
          <p:nvPr/>
        </p:nvPicPr>
        <p:blipFill>
          <a:blip r:embed="rId3"/>
          <a:stretch>
            <a:fillRect/>
          </a:stretch>
        </p:blipFill>
        <p:spPr>
          <a:xfrm>
            <a:off x="0" y="0"/>
            <a:ext cx="6858000" cy="4572000"/>
          </a:xfrm>
          <a:prstGeom prst="rect">
            <a:avLst/>
          </a:prstGeom>
        </p:spPr>
      </p:pic>
      <p:pic>
        <p:nvPicPr>
          <p:cNvPr id="5" name="Picture 4">
            <a:extLst>
              <a:ext uri="{FF2B5EF4-FFF2-40B4-BE49-F238E27FC236}">
                <a16:creationId xmlns:a16="http://schemas.microsoft.com/office/drawing/2014/main" id="{326B3FBB-9932-2F22-ED90-5AD6B14B403F}"/>
              </a:ext>
            </a:extLst>
          </p:cNvPr>
          <p:cNvPicPr>
            <a:picLocks noChangeAspect="1"/>
          </p:cNvPicPr>
          <p:nvPr/>
        </p:nvPicPr>
        <p:blipFill>
          <a:blip r:embed="rId4"/>
          <a:stretch>
            <a:fillRect/>
          </a:stretch>
        </p:blipFill>
        <p:spPr>
          <a:xfrm>
            <a:off x="0" y="-20791"/>
            <a:ext cx="6858000" cy="4572000"/>
          </a:xfrm>
          <a:prstGeom prst="rect">
            <a:avLst/>
          </a:prstGeom>
        </p:spPr>
      </p:pic>
      <p:sp>
        <p:nvSpPr>
          <p:cNvPr id="3" name="TextBox 2">
            <a:extLst>
              <a:ext uri="{FF2B5EF4-FFF2-40B4-BE49-F238E27FC236}">
                <a16:creationId xmlns:a16="http://schemas.microsoft.com/office/drawing/2014/main" id="{22D5C5E9-D128-8C81-69DD-39D752D2FA12}"/>
              </a:ext>
            </a:extLst>
          </p:cNvPr>
          <p:cNvSpPr txBox="1"/>
          <p:nvPr/>
        </p:nvSpPr>
        <p:spPr>
          <a:xfrm>
            <a:off x="5425013" y="4184352"/>
            <a:ext cx="1432987" cy="369332"/>
          </a:xfrm>
          <a:prstGeom prst="rect">
            <a:avLst/>
          </a:prstGeom>
          <a:noFill/>
        </p:spPr>
        <p:txBody>
          <a:bodyPr wrap="square" rtlCol="0">
            <a:spAutoFit/>
          </a:bodyPr>
          <a:lstStyle/>
          <a:p>
            <a:pPr algn="ctr"/>
            <a:r>
              <a:rPr lang="en-US" dirty="0"/>
              <a:t>MAYO 2026</a:t>
            </a:r>
          </a:p>
        </p:txBody>
      </p:sp>
      <p:sp>
        <p:nvSpPr>
          <p:cNvPr id="2" name="TextBox 1">
            <a:extLst>
              <a:ext uri="{FF2B5EF4-FFF2-40B4-BE49-F238E27FC236}">
                <a16:creationId xmlns:a16="http://schemas.microsoft.com/office/drawing/2014/main" id="{BC64CB2D-BC89-9DEA-B1DE-80F3CED55279}"/>
              </a:ext>
            </a:extLst>
          </p:cNvPr>
          <p:cNvSpPr txBox="1"/>
          <p:nvPr/>
        </p:nvSpPr>
        <p:spPr>
          <a:xfrm>
            <a:off x="0" y="4184352"/>
            <a:ext cx="1432987" cy="369332"/>
          </a:xfrm>
          <a:prstGeom prst="rect">
            <a:avLst/>
          </a:prstGeom>
          <a:noFill/>
        </p:spPr>
        <p:txBody>
          <a:bodyPr wrap="square" rtlCol="0">
            <a:spAutoFit/>
          </a:bodyPr>
          <a:lstStyle/>
          <a:p>
            <a:pPr algn="ctr"/>
            <a:r>
              <a:rPr lang="en-US" dirty="0"/>
              <a:t>MAY 2026 </a:t>
            </a:r>
          </a:p>
        </p:txBody>
      </p:sp>
      <p:sp>
        <p:nvSpPr>
          <p:cNvPr id="4" name="TextBox 3">
            <a:extLst>
              <a:ext uri="{FF2B5EF4-FFF2-40B4-BE49-F238E27FC236}">
                <a16:creationId xmlns:a16="http://schemas.microsoft.com/office/drawing/2014/main" id="{8CEAFC1A-AC5E-E08F-ADFA-049A82124EB1}"/>
              </a:ext>
            </a:extLst>
          </p:cNvPr>
          <p:cNvSpPr txBox="1"/>
          <p:nvPr/>
        </p:nvSpPr>
        <p:spPr>
          <a:xfrm>
            <a:off x="0" y="8239705"/>
            <a:ext cx="6858000" cy="1938992"/>
          </a:xfrm>
          <a:prstGeom prst="rect">
            <a:avLst/>
          </a:prstGeom>
          <a:noFill/>
        </p:spPr>
        <p:txBody>
          <a:bodyPr wrap="square" rtlCol="0">
            <a:spAutoFit/>
          </a:bodyPr>
          <a:lstStyle/>
          <a:p>
            <a:pPr algn="ctr"/>
            <a:r>
              <a:rPr lang="es-ES" sz="2000" b="1" u="sng" dirty="0">
                <a:solidFill>
                  <a:srgbClr val="FF0000"/>
                </a:solidFill>
                <a:latin typeface="Congenial" panose="02000503040000020004" pitchFamily="2" charset="0"/>
              </a:rPr>
              <a:t>ENVÍO
</a:t>
            </a:r>
            <a:r>
              <a:rPr lang="es-ES" sz="2000" b="1" dirty="0">
                <a:solidFill>
                  <a:srgbClr val="002060"/>
                </a:solidFill>
                <a:latin typeface="Congenial" panose="02000503040000020004" pitchFamily="2" charset="0"/>
              </a:rPr>
              <a:t>¿Podríamos, por favor, limitar el uso de siglas, ya sea en anuncios de empresas, reuniones de equipo, en tablones de anuncios y en vídeos referentes a  productos, etc.? ¿Ho al menos podrían  EXPLICAR ,  para saber qué significa?</a:t>
            </a:r>
            <a:endParaRPr lang="en-US" sz="2000" dirty="0">
              <a:solidFill>
                <a:srgbClr val="002060"/>
              </a:solidFill>
              <a:latin typeface="Congenial" panose="02000503040000020004" pitchFamily="2" charset="0"/>
            </a:endParaRPr>
          </a:p>
        </p:txBody>
      </p:sp>
      <p:sp>
        <p:nvSpPr>
          <p:cNvPr id="6" name="TextBox 5">
            <a:extLst>
              <a:ext uri="{FF2B5EF4-FFF2-40B4-BE49-F238E27FC236}">
                <a16:creationId xmlns:a16="http://schemas.microsoft.com/office/drawing/2014/main" id="{43026FE8-40F3-DD36-0227-C7F43AC244ED}"/>
              </a:ext>
            </a:extLst>
          </p:cNvPr>
          <p:cNvSpPr txBox="1"/>
          <p:nvPr/>
        </p:nvSpPr>
        <p:spPr>
          <a:xfrm>
            <a:off x="0" y="10388006"/>
            <a:ext cx="6858000" cy="1323439"/>
          </a:xfrm>
          <a:prstGeom prst="rect">
            <a:avLst/>
          </a:prstGeom>
          <a:noFill/>
        </p:spPr>
        <p:txBody>
          <a:bodyPr wrap="square" rtlCol="0">
            <a:spAutoFit/>
          </a:bodyPr>
          <a:lstStyle/>
          <a:p>
            <a:pPr algn="ctr"/>
            <a:r>
              <a:rPr lang="es-ES" sz="2000" b="1" u="sng" dirty="0">
                <a:solidFill>
                  <a:srgbClr val="FF0000"/>
                </a:solidFill>
                <a:latin typeface="Congenial SemiBold" panose="020F0502020204030204" pitchFamily="2" charset="0"/>
              </a:rPr>
              <a:t>RESPUESTA
</a:t>
            </a:r>
            <a:r>
              <a:rPr lang="es-ES" sz="2000" b="1" dirty="0">
                <a:solidFill>
                  <a:srgbClr val="002060"/>
                </a:solidFill>
                <a:latin typeface="Congenial SemiBold" panose="020F0502020204030204" pitchFamily="2" charset="0"/>
              </a:rPr>
              <a:t>Parte de los estándares de branding de nuestra empresa incluye este tema. Pronto enviaremos un recordatorio. Gracias por la sugerencia.</a:t>
            </a:r>
            <a:endParaRPr lang="en-US" sz="2000" dirty="0">
              <a:solidFill>
                <a:srgbClr val="002060"/>
              </a:solidFill>
              <a:latin typeface="Congenial SemiBold" panose="020F0502020204030204" pitchFamily="2" charset="0"/>
            </a:endParaRPr>
          </a:p>
        </p:txBody>
      </p:sp>
    </p:spTree>
    <p:extLst>
      <p:ext uri="{BB962C8B-B14F-4D97-AF65-F5344CB8AC3E}">
        <p14:creationId xmlns:p14="http://schemas.microsoft.com/office/powerpoint/2010/main" val="890477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DCB4B-491C-1322-7605-769C7914D35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E16F0C9-B7EC-A694-4B76-8286ABCD78E1}"/>
              </a:ext>
            </a:extLst>
          </p:cNvPr>
          <p:cNvPicPr>
            <a:picLocks noChangeAspect="1"/>
          </p:cNvPicPr>
          <p:nvPr/>
        </p:nvPicPr>
        <p:blipFill>
          <a:blip r:embed="rId2"/>
          <a:stretch>
            <a:fillRect/>
          </a:stretch>
        </p:blipFill>
        <p:spPr>
          <a:xfrm>
            <a:off x="0" y="0"/>
            <a:ext cx="6858000" cy="4572000"/>
          </a:xfrm>
          <a:prstGeom prst="rect">
            <a:avLst/>
          </a:prstGeom>
        </p:spPr>
      </p:pic>
      <p:sp>
        <p:nvSpPr>
          <p:cNvPr id="9" name="TextBox 8">
            <a:extLst>
              <a:ext uri="{FF2B5EF4-FFF2-40B4-BE49-F238E27FC236}">
                <a16:creationId xmlns:a16="http://schemas.microsoft.com/office/drawing/2014/main" id="{AB70A5F3-025D-DC21-FB0C-F85C7D4C9122}"/>
              </a:ext>
            </a:extLst>
          </p:cNvPr>
          <p:cNvSpPr txBox="1"/>
          <p:nvPr/>
        </p:nvSpPr>
        <p:spPr>
          <a:xfrm>
            <a:off x="0" y="4716818"/>
            <a:ext cx="6858000" cy="1231106"/>
          </a:xfrm>
          <a:prstGeom prst="rect">
            <a:avLst/>
          </a:prstGeom>
          <a:noFill/>
        </p:spPr>
        <p:txBody>
          <a:bodyPr wrap="square" rtlCol="0">
            <a:spAutoFit/>
          </a:bodyPr>
          <a:lstStyle/>
          <a:p>
            <a:pPr algn="ctr"/>
            <a:r>
              <a:rPr lang="es-ES" sz="2000" b="1" u="sng" dirty="0">
                <a:solidFill>
                  <a:srgbClr val="FF0000"/>
                </a:solidFill>
                <a:latin typeface="Congenial" panose="02000503040000020004" pitchFamily="2" charset="0"/>
              </a:rPr>
              <a:t>SUBMISSION
</a:t>
            </a:r>
            <a:r>
              <a:rPr lang="en-US" b="1" dirty="0">
                <a:solidFill>
                  <a:srgbClr val="002060"/>
                </a:solidFill>
                <a:latin typeface="Congenial" panose="02000503040000020004" pitchFamily="2" charset="0"/>
              </a:rPr>
              <a:t>Why doesn't BT use the same training website (KCC Learns) that we use for our monthly safety training so everything is in one place with one password. </a:t>
            </a:r>
            <a:endParaRPr lang="en-US" sz="2000" b="1" dirty="0">
              <a:solidFill>
                <a:srgbClr val="002060"/>
              </a:solidFill>
              <a:latin typeface="Congenial" panose="02000503040000020004" pitchFamily="2" charset="0"/>
            </a:endParaRPr>
          </a:p>
        </p:txBody>
      </p:sp>
      <p:sp>
        <p:nvSpPr>
          <p:cNvPr id="11" name="TextBox 10">
            <a:extLst>
              <a:ext uri="{FF2B5EF4-FFF2-40B4-BE49-F238E27FC236}">
                <a16:creationId xmlns:a16="http://schemas.microsoft.com/office/drawing/2014/main" id="{44F732FE-475B-37DD-BE74-C0A36E5D8630}"/>
              </a:ext>
            </a:extLst>
          </p:cNvPr>
          <p:cNvSpPr txBox="1"/>
          <p:nvPr/>
        </p:nvSpPr>
        <p:spPr>
          <a:xfrm>
            <a:off x="0" y="6432868"/>
            <a:ext cx="6858000" cy="1508105"/>
          </a:xfrm>
          <a:prstGeom prst="rect">
            <a:avLst/>
          </a:prstGeom>
          <a:noFill/>
        </p:spPr>
        <p:txBody>
          <a:bodyPr wrap="square" rtlCol="0">
            <a:spAutoFit/>
          </a:bodyPr>
          <a:lstStyle/>
          <a:p>
            <a:pPr algn="ctr"/>
            <a:r>
              <a:rPr lang="en-US" sz="2000" b="1" u="sng" dirty="0">
                <a:solidFill>
                  <a:srgbClr val="FF0000"/>
                </a:solidFill>
                <a:latin typeface="Congenial" panose="02000503040000020004" pitchFamily="2" charset="0"/>
              </a:rPr>
              <a:t>RESPONSE</a:t>
            </a:r>
            <a:endParaRPr lang="en-US" sz="2000" dirty="0">
              <a:solidFill>
                <a:srgbClr val="FF0000"/>
              </a:solidFill>
              <a:latin typeface="Congenial" panose="02000503040000020004" pitchFamily="2" charset="0"/>
            </a:endParaRPr>
          </a:p>
          <a:p>
            <a:pPr algn="ctr"/>
            <a:r>
              <a:rPr lang="en-US" b="1" dirty="0">
                <a:solidFill>
                  <a:srgbClr val="002060"/>
                </a:solidFill>
                <a:latin typeface="Congenial" panose="02000503040000020004" pitchFamily="2" charset="0"/>
              </a:rPr>
              <a:t>We do drive most of our training through KCC Learns except for Phishing campaigns, which are built into KnowBe4.  Unfortunately, this cannot be separated out.  However, it is the same network logon as KCCSelect.</a:t>
            </a:r>
            <a:endParaRPr lang="en-US" sz="2000" b="1" dirty="0">
              <a:solidFill>
                <a:srgbClr val="002060"/>
              </a:solidFill>
              <a:latin typeface="Congenial" panose="02000503040000020004" pitchFamily="2" charset="0"/>
            </a:endParaRPr>
          </a:p>
        </p:txBody>
      </p:sp>
      <p:cxnSp>
        <p:nvCxnSpPr>
          <p:cNvPr id="17" name="Straight Connector 16">
            <a:extLst>
              <a:ext uri="{FF2B5EF4-FFF2-40B4-BE49-F238E27FC236}">
                <a16:creationId xmlns:a16="http://schemas.microsoft.com/office/drawing/2014/main" id="{219F3325-6C05-FAEF-A60E-78C40355D038}"/>
              </a:ext>
            </a:extLst>
          </p:cNvPr>
          <p:cNvCxnSpPr>
            <a:cxnSpLocks/>
          </p:cNvCxnSpPr>
          <p:nvPr/>
        </p:nvCxnSpPr>
        <p:spPr>
          <a:xfrm>
            <a:off x="0" y="8030395"/>
            <a:ext cx="68580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6E6E97FF-1A94-D9C4-4CBA-1CDB72E67337}"/>
              </a:ext>
            </a:extLst>
          </p:cNvPr>
          <p:cNvPicPr>
            <a:picLocks noChangeAspect="1"/>
          </p:cNvPicPr>
          <p:nvPr/>
        </p:nvPicPr>
        <p:blipFill>
          <a:blip r:embed="rId3"/>
          <a:stretch>
            <a:fillRect/>
          </a:stretch>
        </p:blipFill>
        <p:spPr>
          <a:xfrm>
            <a:off x="0" y="0"/>
            <a:ext cx="6858000" cy="4572000"/>
          </a:xfrm>
          <a:prstGeom prst="rect">
            <a:avLst/>
          </a:prstGeom>
        </p:spPr>
      </p:pic>
      <p:pic>
        <p:nvPicPr>
          <p:cNvPr id="5" name="Picture 4">
            <a:extLst>
              <a:ext uri="{FF2B5EF4-FFF2-40B4-BE49-F238E27FC236}">
                <a16:creationId xmlns:a16="http://schemas.microsoft.com/office/drawing/2014/main" id="{0A266B14-7C6D-CD7F-5442-1E37D6089F8C}"/>
              </a:ext>
            </a:extLst>
          </p:cNvPr>
          <p:cNvPicPr>
            <a:picLocks noChangeAspect="1"/>
          </p:cNvPicPr>
          <p:nvPr/>
        </p:nvPicPr>
        <p:blipFill>
          <a:blip r:embed="rId4"/>
          <a:stretch>
            <a:fillRect/>
          </a:stretch>
        </p:blipFill>
        <p:spPr>
          <a:xfrm>
            <a:off x="0" y="-20791"/>
            <a:ext cx="6858000" cy="4572000"/>
          </a:xfrm>
          <a:prstGeom prst="rect">
            <a:avLst/>
          </a:prstGeom>
        </p:spPr>
      </p:pic>
      <p:sp>
        <p:nvSpPr>
          <p:cNvPr id="3" name="TextBox 2">
            <a:extLst>
              <a:ext uri="{FF2B5EF4-FFF2-40B4-BE49-F238E27FC236}">
                <a16:creationId xmlns:a16="http://schemas.microsoft.com/office/drawing/2014/main" id="{3ADF13C2-D475-D1AC-4193-06704EA35B31}"/>
              </a:ext>
            </a:extLst>
          </p:cNvPr>
          <p:cNvSpPr txBox="1"/>
          <p:nvPr/>
        </p:nvSpPr>
        <p:spPr>
          <a:xfrm>
            <a:off x="5425013" y="4184352"/>
            <a:ext cx="1432987" cy="369332"/>
          </a:xfrm>
          <a:prstGeom prst="rect">
            <a:avLst/>
          </a:prstGeom>
          <a:noFill/>
        </p:spPr>
        <p:txBody>
          <a:bodyPr wrap="square" rtlCol="0">
            <a:spAutoFit/>
          </a:bodyPr>
          <a:lstStyle/>
          <a:p>
            <a:pPr algn="ctr"/>
            <a:r>
              <a:rPr lang="en-US" dirty="0"/>
              <a:t>MAYO 2026</a:t>
            </a:r>
          </a:p>
        </p:txBody>
      </p:sp>
      <p:sp>
        <p:nvSpPr>
          <p:cNvPr id="2" name="TextBox 1">
            <a:extLst>
              <a:ext uri="{FF2B5EF4-FFF2-40B4-BE49-F238E27FC236}">
                <a16:creationId xmlns:a16="http://schemas.microsoft.com/office/drawing/2014/main" id="{9CC6834A-36FB-912C-8509-23B7332A3F07}"/>
              </a:ext>
            </a:extLst>
          </p:cNvPr>
          <p:cNvSpPr txBox="1"/>
          <p:nvPr/>
        </p:nvSpPr>
        <p:spPr>
          <a:xfrm>
            <a:off x="0" y="4184352"/>
            <a:ext cx="1432987" cy="369332"/>
          </a:xfrm>
          <a:prstGeom prst="rect">
            <a:avLst/>
          </a:prstGeom>
          <a:noFill/>
        </p:spPr>
        <p:txBody>
          <a:bodyPr wrap="square" rtlCol="0">
            <a:spAutoFit/>
          </a:bodyPr>
          <a:lstStyle/>
          <a:p>
            <a:pPr algn="ctr"/>
            <a:r>
              <a:rPr lang="en-US" dirty="0"/>
              <a:t>MAY 2026 </a:t>
            </a:r>
          </a:p>
        </p:txBody>
      </p:sp>
      <p:sp>
        <p:nvSpPr>
          <p:cNvPr id="4" name="TextBox 3">
            <a:extLst>
              <a:ext uri="{FF2B5EF4-FFF2-40B4-BE49-F238E27FC236}">
                <a16:creationId xmlns:a16="http://schemas.microsoft.com/office/drawing/2014/main" id="{DC62A735-5435-DECB-A179-055322350351}"/>
              </a:ext>
            </a:extLst>
          </p:cNvPr>
          <p:cNvSpPr txBox="1"/>
          <p:nvPr/>
        </p:nvSpPr>
        <p:spPr>
          <a:xfrm>
            <a:off x="0" y="8239705"/>
            <a:ext cx="6858000" cy="1631216"/>
          </a:xfrm>
          <a:prstGeom prst="rect">
            <a:avLst/>
          </a:prstGeom>
          <a:noFill/>
        </p:spPr>
        <p:txBody>
          <a:bodyPr wrap="square" rtlCol="0">
            <a:spAutoFit/>
          </a:bodyPr>
          <a:lstStyle/>
          <a:p>
            <a:pPr algn="ctr"/>
            <a:r>
              <a:rPr lang="es-ES" sz="2000" b="1" u="sng" dirty="0">
                <a:solidFill>
                  <a:srgbClr val="FF0000"/>
                </a:solidFill>
                <a:latin typeface="Congenial" panose="02000503040000020004" pitchFamily="2" charset="0"/>
              </a:rPr>
              <a:t>ENVÍO
</a:t>
            </a:r>
            <a:r>
              <a:rPr lang="es-ES" sz="2000" b="1" dirty="0">
                <a:solidFill>
                  <a:srgbClr val="002060"/>
                </a:solidFill>
                <a:latin typeface="Congenial" panose="02000503040000020004" pitchFamily="2" charset="0"/>
              </a:rPr>
              <a:t>¿Por qué BT no utiliza la misma web de formación (KCC aprende )  nosotros para nuestra formación mensual de seguridad para que todo esté en un solo lugar con una sola contraseña?</a:t>
            </a:r>
            <a:endParaRPr lang="en-US" sz="2000" dirty="0">
              <a:solidFill>
                <a:srgbClr val="002060"/>
              </a:solidFill>
              <a:latin typeface="Congenial" panose="02000503040000020004" pitchFamily="2" charset="0"/>
            </a:endParaRPr>
          </a:p>
        </p:txBody>
      </p:sp>
      <p:sp>
        <p:nvSpPr>
          <p:cNvPr id="6" name="TextBox 5">
            <a:extLst>
              <a:ext uri="{FF2B5EF4-FFF2-40B4-BE49-F238E27FC236}">
                <a16:creationId xmlns:a16="http://schemas.microsoft.com/office/drawing/2014/main" id="{4535746A-8098-C628-3A6E-F57C035ECF2E}"/>
              </a:ext>
            </a:extLst>
          </p:cNvPr>
          <p:cNvSpPr txBox="1"/>
          <p:nvPr/>
        </p:nvSpPr>
        <p:spPr>
          <a:xfrm>
            <a:off x="0" y="9890984"/>
            <a:ext cx="6858000" cy="1938992"/>
          </a:xfrm>
          <a:prstGeom prst="rect">
            <a:avLst/>
          </a:prstGeom>
          <a:noFill/>
        </p:spPr>
        <p:txBody>
          <a:bodyPr wrap="square" rtlCol="0">
            <a:spAutoFit/>
          </a:bodyPr>
          <a:lstStyle/>
          <a:p>
            <a:pPr algn="ctr"/>
            <a:r>
              <a:rPr lang="es-ES" sz="2000" b="1" u="sng" dirty="0">
                <a:solidFill>
                  <a:srgbClr val="FF0000"/>
                </a:solidFill>
                <a:latin typeface="Congenial SemiBold" panose="020F0502020204030204" pitchFamily="2" charset="0"/>
              </a:rPr>
              <a:t>RESPUESTA
</a:t>
            </a:r>
            <a:r>
              <a:rPr lang="es-ES" sz="2000" b="1" dirty="0">
                <a:solidFill>
                  <a:srgbClr val="002060"/>
                </a:solidFill>
                <a:latin typeface="Congenial" panose="02000503040000020004" pitchFamily="2" charset="0"/>
              </a:rPr>
              <a:t>La mayor parte de nuestra formación pasa por KCC aprende, excepto las campañas de phishing, que están integradas en KnowBe4.  Desgraciadamente, esto no se puede separar.  Sin embargo, es el mismo inicio de sesión de red que KCCSelect.</a:t>
            </a:r>
            <a:endParaRPr lang="en-US" sz="2000" dirty="0">
              <a:solidFill>
                <a:srgbClr val="002060"/>
              </a:solidFill>
              <a:latin typeface="Congenial SemiBold" panose="020F0502020204030204" pitchFamily="2" charset="0"/>
            </a:endParaRPr>
          </a:p>
        </p:txBody>
      </p:sp>
    </p:spTree>
    <p:extLst>
      <p:ext uri="{BB962C8B-B14F-4D97-AF65-F5344CB8AC3E}">
        <p14:creationId xmlns:p14="http://schemas.microsoft.com/office/powerpoint/2010/main" val="3569210950"/>
      </p:ext>
    </p:extLst>
  </p:cSld>
  <p:clrMapOvr>
    <a:masterClrMapping/>
  </p:clrMapOvr>
</p:sld>
</file>

<file path=ppt/theme/theme1.xml><?xml version="1.0" encoding="utf-8"?>
<a:theme xmlns:a="http://schemas.openxmlformats.org/drawingml/2006/main" name="Facet">
  <a:themeElements>
    <a:clrScheme name="KCC">
      <a:dk1>
        <a:sysClr val="windowText" lastClr="000000"/>
      </a:dk1>
      <a:lt1>
        <a:sysClr val="window" lastClr="FFFFFF"/>
      </a:lt1>
      <a:dk2>
        <a:srgbClr val="2C3C43"/>
      </a:dk2>
      <a:lt2>
        <a:srgbClr val="EBEBEB"/>
      </a:lt2>
      <a:accent1>
        <a:srgbClr val="212D32"/>
      </a:accent1>
      <a:accent2>
        <a:srgbClr val="0070C0"/>
      </a:accent2>
      <a:accent3>
        <a:srgbClr val="C00000"/>
      </a:accent3>
      <a:accent4>
        <a:srgbClr val="652D0B"/>
      </a:accent4>
      <a:accent5>
        <a:srgbClr val="C42F1A"/>
      </a:accent5>
      <a:accent6>
        <a:srgbClr val="005392"/>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txDef>
      <a:spPr>
        <a:noFill/>
      </a:spPr>
      <a:bodyPr wrap="square" rtlCol="0">
        <a:spAutoFit/>
      </a:bodyPr>
      <a:lstStyle>
        <a:defPPr algn="ctr">
          <a:defRPr sz="1200" dirty="0">
            <a:solidFill>
              <a:srgbClr val="FF0000"/>
            </a:solidFill>
          </a:defRPr>
        </a:defPPr>
      </a:lstStyle>
    </a:txDef>
  </a:objectDefaults>
  <a:extraClrSchemeLst/>
  <a:extLst>
    <a:ext uri="{05A4C25C-085E-4340-85A3-A5531E510DB2}">
      <thm15:themeFamily xmlns:thm15="http://schemas.microsoft.com/office/thememl/2012/main" name="KCC PowerPoint Red Blue Grey Template.potx" id="{E3DA214D-FE83-4D84-8F14-09B0BE3D053F}" vid="{EE9A6F52-3582-4852-A90A-882D20E50F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27007</TotalTime>
  <Words>1318</Words>
  <Application>Microsoft Office PowerPoint</Application>
  <PresentationFormat>Widescreen</PresentationFormat>
  <Paragraphs>79</Paragraphs>
  <Slides>12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Aptos</vt:lpstr>
      <vt:lpstr>Arial</vt:lpstr>
      <vt:lpstr>Arial Black</vt:lpstr>
      <vt:lpstr>Congenial</vt:lpstr>
      <vt:lpstr>Congenial SemiBold</vt:lpstr>
      <vt:lpstr>Courier New</vt:lpstr>
      <vt:lpstr>Trebuchet MS</vt:lpstr>
      <vt:lpstr>Wingdings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Gregory Jefferson</dc:creator>
  <cp:lastModifiedBy>Gregory Jefferson</cp:lastModifiedBy>
  <cp:revision>343</cp:revision>
  <cp:lastPrinted>2026-04-02T13:44:02Z</cp:lastPrinted>
  <dcterms:created xsi:type="dcterms:W3CDTF">2025-05-13T14:52:04Z</dcterms:created>
  <dcterms:modified xsi:type="dcterms:W3CDTF">2026-05-26T15:12:44Z</dcterms:modified>
</cp:coreProperties>
</file>