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57" r:id="rId3"/>
    <p:sldId id="258" r:id="rId4"/>
    <p:sldId id="259" r:id="rId5"/>
    <p:sldId id="260" r:id="rId6"/>
    <p:sldId id="262" r:id="rId7"/>
    <p:sldId id="266" r:id="rId8"/>
    <p:sldId id="268" r:id="rId9"/>
    <p:sldId id="267" r:id="rId10"/>
    <p:sldId id="265" r:id="rId11"/>
  </p:sldIdLst>
  <p:sldSz cx="10058400" cy="155448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96" userDrawn="1">
          <p15:clr>
            <a:srgbClr val="A4A3A4"/>
          </p15:clr>
        </p15:guide>
        <p15:guide id="2" pos="31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40" d="100"/>
          <a:sy n="40" d="100"/>
        </p:scale>
        <p:origin x="2580" y="294"/>
      </p:cViewPr>
      <p:guideLst>
        <p:guide orient="horz" pos="4896"/>
        <p:guide pos="31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38475" cy="466725"/>
          </a:xfrm>
          <a:prstGeom prst="rect">
            <a:avLst/>
          </a:prstGeom>
        </p:spPr>
        <p:txBody>
          <a:bodyPr vert="horz" lIns="91427" tIns="45714" rIns="91427" bIns="45714" rtlCol="0"/>
          <a:lstStyle>
            <a:lvl1pPr algn="l">
              <a:defRPr sz="1200"/>
            </a:lvl1pPr>
          </a:lstStyle>
          <a:p>
            <a:endParaRPr lang="en-US" dirty="0"/>
          </a:p>
        </p:txBody>
      </p:sp>
      <p:sp>
        <p:nvSpPr>
          <p:cNvPr id="3" name="Date Placeholder 2"/>
          <p:cNvSpPr>
            <a:spLocks noGrp="1"/>
          </p:cNvSpPr>
          <p:nvPr>
            <p:ph type="dt" idx="1"/>
          </p:nvPr>
        </p:nvSpPr>
        <p:spPr>
          <a:xfrm>
            <a:off x="3970338" y="3"/>
            <a:ext cx="3038475" cy="466725"/>
          </a:xfrm>
          <a:prstGeom prst="rect">
            <a:avLst/>
          </a:prstGeom>
        </p:spPr>
        <p:txBody>
          <a:bodyPr vert="horz" lIns="91427" tIns="45714" rIns="91427" bIns="45714" rtlCol="0"/>
          <a:lstStyle>
            <a:lvl1pPr algn="r">
              <a:defRPr sz="1200"/>
            </a:lvl1pPr>
          </a:lstStyle>
          <a:p>
            <a:fld id="{996A845F-E86C-477A-934E-D1B71F0A9EDA}" type="datetimeFigureOut">
              <a:rPr lang="en-US" smtClean="0"/>
              <a:t>2/26/2026</a:t>
            </a:fld>
            <a:endParaRPr lang="en-US" dirty="0"/>
          </a:p>
        </p:txBody>
      </p:sp>
      <p:sp>
        <p:nvSpPr>
          <p:cNvPr id="4" name="Slide Image Placeholder 3"/>
          <p:cNvSpPr>
            <a:spLocks noGrp="1" noRot="1" noChangeAspect="1"/>
          </p:cNvSpPr>
          <p:nvPr>
            <p:ph type="sldImg" idx="2"/>
          </p:nvPr>
        </p:nvSpPr>
        <p:spPr>
          <a:xfrm>
            <a:off x="2490788" y="1162050"/>
            <a:ext cx="2028825" cy="3136900"/>
          </a:xfrm>
          <a:prstGeom prst="rect">
            <a:avLst/>
          </a:prstGeom>
          <a:noFill/>
          <a:ln w="12700">
            <a:solidFill>
              <a:prstClr val="black"/>
            </a:solidFill>
          </a:ln>
        </p:spPr>
        <p:txBody>
          <a:bodyPr vert="horz" lIns="91427" tIns="45714" rIns="91427" bIns="45714" rtlCol="0" anchor="ctr"/>
          <a:lstStyle/>
          <a:p>
            <a:endParaRPr lang="en-US" dirty="0"/>
          </a:p>
        </p:txBody>
      </p:sp>
      <p:sp>
        <p:nvSpPr>
          <p:cNvPr id="5" name="Notes Placeholder 4"/>
          <p:cNvSpPr>
            <a:spLocks noGrp="1"/>
          </p:cNvSpPr>
          <p:nvPr>
            <p:ph type="body" sz="quarter" idx="3"/>
          </p:nvPr>
        </p:nvSpPr>
        <p:spPr>
          <a:xfrm>
            <a:off x="701675" y="4473576"/>
            <a:ext cx="5607050" cy="3660775"/>
          </a:xfrm>
          <a:prstGeom prst="rect">
            <a:avLst/>
          </a:prstGeom>
        </p:spPr>
        <p:txBody>
          <a:bodyPr vert="horz" lIns="91427" tIns="45714" rIns="91427"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8"/>
            <a:ext cx="3038475" cy="466725"/>
          </a:xfrm>
          <a:prstGeom prst="rect">
            <a:avLst/>
          </a:prstGeom>
        </p:spPr>
        <p:txBody>
          <a:bodyPr vert="horz" lIns="91427" tIns="45714" rIns="91427" bIns="457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8"/>
            <a:ext cx="3038475" cy="466725"/>
          </a:xfrm>
          <a:prstGeom prst="rect">
            <a:avLst/>
          </a:prstGeom>
        </p:spPr>
        <p:txBody>
          <a:bodyPr vert="horz" lIns="91427" tIns="45714" rIns="91427" bIns="45714" rtlCol="0" anchor="b"/>
          <a:lstStyle>
            <a:lvl1pPr algn="r">
              <a:defRPr sz="1200"/>
            </a:lvl1pPr>
          </a:lstStyle>
          <a:p>
            <a:fld id="{1980FE48-B3DE-4029-964A-AC2012FCFF4D}" type="slidenum">
              <a:rPr lang="en-US" smtClean="0"/>
              <a:t>‹#›</a:t>
            </a:fld>
            <a:endParaRPr lang="en-US" dirty="0"/>
          </a:p>
        </p:txBody>
      </p:sp>
    </p:spTree>
    <p:extLst>
      <p:ext uri="{BB962C8B-B14F-4D97-AF65-F5344CB8AC3E}">
        <p14:creationId xmlns:p14="http://schemas.microsoft.com/office/powerpoint/2010/main" val="310686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D44EE-714A-EC48-D6EB-632528182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E14AD-7D01-9678-C52F-E3E0290054D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73F1D78-4BE9-2322-E793-7B0EA744AA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5DF7F0-6C91-B14A-CEDD-877A04514EA6}"/>
              </a:ext>
            </a:extLst>
          </p:cNvPr>
          <p:cNvSpPr>
            <a:spLocks noGrp="1"/>
          </p:cNvSpPr>
          <p:nvPr>
            <p:ph type="sldNum" sz="quarter" idx="5"/>
          </p:nvPr>
        </p:nvSpPr>
        <p:spPr/>
        <p:txBody>
          <a:bodyPr/>
          <a:lstStyle/>
          <a:p>
            <a:fld id="{1980FE48-B3DE-4029-964A-AC2012FCFF4D}" type="slidenum">
              <a:rPr lang="en-US" smtClean="0"/>
              <a:t>6</a:t>
            </a:fld>
            <a:endParaRPr lang="en-US" dirty="0"/>
          </a:p>
        </p:txBody>
      </p:sp>
    </p:spTree>
    <p:extLst>
      <p:ext uri="{BB962C8B-B14F-4D97-AF65-F5344CB8AC3E}">
        <p14:creationId xmlns:p14="http://schemas.microsoft.com/office/powerpoint/2010/main" val="4120131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194" y="1"/>
            <a:ext cx="10022205" cy="7994016"/>
          </a:xfrm>
          <a:prstGeom prst="rect">
            <a:avLst/>
          </a:prstGeo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36194" y="8164619"/>
            <a:ext cx="10022206" cy="7380181"/>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dirty="0"/>
              <a:t>Click to edit Master subtitle style</a:t>
            </a:r>
          </a:p>
        </p:txBody>
      </p:sp>
      <p:sp>
        <p:nvSpPr>
          <p:cNvPr id="4" name="Date Placeholder 3"/>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5" name="Footer Placeholder 4"/>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2197519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91515" y="827620"/>
            <a:ext cx="8675370" cy="300460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5" name="Footer Placeholder 4"/>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3047750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827617"/>
            <a:ext cx="2168843" cy="1317349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827617"/>
            <a:ext cx="6380798" cy="131734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5" name="Footer Placeholder 4"/>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2208220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1515" y="827620"/>
            <a:ext cx="8675370" cy="300460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5" name="Footer Placeholder 4"/>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1006440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3875409"/>
            <a:ext cx="8675370" cy="6466204"/>
          </a:xfrm>
          <a:prstGeom prst="rect">
            <a:avLst/>
          </a:prstGeo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10402786"/>
            <a:ext cx="8675370" cy="3400424"/>
          </a:xfrm>
        </p:spPr>
        <p:txBody>
          <a:bodyPr/>
          <a:lstStyle>
            <a:lvl1pPr marL="0" indent="0">
              <a:buNone/>
              <a:defRPr sz="2640">
                <a:solidFill>
                  <a:schemeClr val="tx1">
                    <a:tint val="82000"/>
                  </a:schemeClr>
                </a:solidFill>
              </a:defRPr>
            </a:lvl1pPr>
            <a:lvl2pPr marL="502920" indent="0">
              <a:buNone/>
              <a:defRPr sz="2200">
                <a:solidFill>
                  <a:schemeClr val="tx1">
                    <a:tint val="82000"/>
                  </a:schemeClr>
                </a:solidFill>
              </a:defRPr>
            </a:lvl2pPr>
            <a:lvl3pPr marL="1005840" indent="0">
              <a:buNone/>
              <a:defRPr sz="1980">
                <a:solidFill>
                  <a:schemeClr val="tx1">
                    <a:tint val="82000"/>
                  </a:schemeClr>
                </a:solidFill>
              </a:defRPr>
            </a:lvl3pPr>
            <a:lvl4pPr marL="1508760" indent="0">
              <a:buNone/>
              <a:defRPr sz="1760">
                <a:solidFill>
                  <a:schemeClr val="tx1">
                    <a:tint val="82000"/>
                  </a:schemeClr>
                </a:solidFill>
              </a:defRPr>
            </a:lvl4pPr>
            <a:lvl5pPr marL="2011680" indent="0">
              <a:buNone/>
              <a:defRPr sz="1760">
                <a:solidFill>
                  <a:schemeClr val="tx1">
                    <a:tint val="82000"/>
                  </a:schemeClr>
                </a:solidFill>
              </a:defRPr>
            </a:lvl5pPr>
            <a:lvl6pPr marL="2514600" indent="0">
              <a:buNone/>
              <a:defRPr sz="1760">
                <a:solidFill>
                  <a:schemeClr val="tx1">
                    <a:tint val="82000"/>
                  </a:schemeClr>
                </a:solidFill>
              </a:defRPr>
            </a:lvl6pPr>
            <a:lvl7pPr marL="3017520" indent="0">
              <a:buNone/>
              <a:defRPr sz="1760">
                <a:solidFill>
                  <a:schemeClr val="tx1">
                    <a:tint val="82000"/>
                  </a:schemeClr>
                </a:solidFill>
              </a:defRPr>
            </a:lvl7pPr>
            <a:lvl8pPr marL="3520440" indent="0">
              <a:buNone/>
              <a:defRPr sz="1760">
                <a:solidFill>
                  <a:schemeClr val="tx1">
                    <a:tint val="82000"/>
                  </a:schemeClr>
                </a:solidFill>
              </a:defRPr>
            </a:lvl8pPr>
            <a:lvl9pPr marL="4023360" indent="0">
              <a:buNone/>
              <a:defRPr sz="17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5" name="Footer Placeholder 4"/>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1490600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91515" y="827620"/>
            <a:ext cx="8675370" cy="300460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4138083"/>
            <a:ext cx="4274820" cy="9863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4138083"/>
            <a:ext cx="4274820" cy="9863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6" name="Footer Placeholder 5"/>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4238219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827620"/>
            <a:ext cx="8675370" cy="300460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3810636"/>
            <a:ext cx="4255174" cy="186753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5678170"/>
            <a:ext cx="4255174" cy="8351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3810636"/>
            <a:ext cx="4276130" cy="186753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5678170"/>
            <a:ext cx="4276130" cy="8351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8" name="Footer Placeholder 7"/>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9" name="Slide Number Placeholder 8"/>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3892136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91515" y="827620"/>
            <a:ext cx="8675370" cy="300460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4" name="Footer Placeholder 3"/>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5" name="Slide Number Placeholder 4"/>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351578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3" name="Footer Placeholder 2"/>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4" name="Slide Number Placeholder 3"/>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4285118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1036320"/>
            <a:ext cx="3244096" cy="3627120"/>
          </a:xfrm>
          <a:prstGeom prst="rect">
            <a:avLst/>
          </a:prstGeo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2238167"/>
            <a:ext cx="5092065" cy="11046883"/>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4663440"/>
            <a:ext cx="3244096" cy="8639599"/>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6" name="Footer Placeholder 5"/>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3643616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1036320"/>
            <a:ext cx="3244096" cy="3627120"/>
          </a:xfrm>
          <a:prstGeom prst="rect">
            <a:avLst/>
          </a:prstGeo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2238167"/>
            <a:ext cx="5092065" cy="11046883"/>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dirty="0"/>
              <a:t>Click icon to add picture</a:t>
            </a:r>
          </a:p>
        </p:txBody>
      </p:sp>
      <p:sp>
        <p:nvSpPr>
          <p:cNvPr id="4" name="Text Placeholder 3"/>
          <p:cNvSpPr>
            <a:spLocks noGrp="1"/>
          </p:cNvSpPr>
          <p:nvPr>
            <p:ph type="body" sz="half" idx="2"/>
          </p:nvPr>
        </p:nvSpPr>
        <p:spPr>
          <a:xfrm>
            <a:off x="692825" y="4663440"/>
            <a:ext cx="3244096" cy="8639599"/>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6" name="Footer Placeholder 5"/>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3973980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0"/>
            <a:ext cx="10058400" cy="155447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0928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1.jpeg"/><Relationship Id="rId7" Type="http://schemas.openxmlformats.org/officeDocument/2006/relationships/image" Target="cid:19732194-a1d6-4dc0-8fe6-37b9f8166b73" TargetMode="External"/><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cid:b76b1b3e-de1d-40dd-bec1-5f886257bf3b" TargetMode="External"/><Relationship Id="rId10" Type="http://schemas.openxmlformats.org/officeDocument/2006/relationships/image" Target="../media/image11.png"/><Relationship Id="rId4" Type="http://schemas.openxmlformats.org/officeDocument/2006/relationships/image" Target="../media/image42.png"/><Relationship Id="rId9"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45D8ABC-D326-1326-8BC9-072B0AFF9DF4}"/>
              </a:ext>
            </a:extLst>
          </p:cNvPr>
          <p:cNvSpPr txBox="1"/>
          <p:nvPr/>
        </p:nvSpPr>
        <p:spPr>
          <a:xfrm>
            <a:off x="20320" y="1890533"/>
            <a:ext cx="10038080" cy="3724096"/>
          </a:xfrm>
          <a:prstGeom prst="rect">
            <a:avLst/>
          </a:prstGeom>
          <a:noFill/>
          <a:ln w="38100">
            <a:solidFill>
              <a:srgbClr val="002060"/>
            </a:solidFill>
          </a:ln>
        </p:spPr>
        <p:txBody>
          <a:bodyPr wrap="square" rtlCol="0">
            <a:spAutoFit/>
          </a:bodyPr>
          <a:lstStyle/>
          <a:p>
            <a:pPr algn="ctr"/>
            <a:r>
              <a:rPr lang="es-ES" sz="3600" b="1" dirty="0">
                <a:solidFill>
                  <a:srgbClr val="002060"/>
                </a:solidFill>
              </a:rPr>
              <a:t>EN PRIMERA LÍNEA CON JOEL</a:t>
            </a:r>
          </a:p>
          <a:p>
            <a:pPr algn="ctr"/>
            <a:endParaRPr lang="en-US" sz="3600" b="1" dirty="0">
              <a:solidFill>
                <a:srgbClr val="002060"/>
              </a:solidFill>
            </a:endParaRPr>
          </a:p>
          <a:p>
            <a:pPr algn="ctr"/>
            <a:endParaRPr lang="en-US" sz="3600" b="1" dirty="0">
              <a:solidFill>
                <a:srgbClr val="002060"/>
              </a:solidFill>
            </a:endParaRPr>
          </a:p>
          <a:p>
            <a:pPr algn="ctr"/>
            <a:endParaRPr lang="en-US" sz="3600" b="1" dirty="0">
              <a:solidFill>
                <a:srgbClr val="002060"/>
              </a:solidFill>
            </a:endParaRPr>
          </a:p>
          <a:p>
            <a:pPr algn="ctr"/>
            <a:endParaRPr lang="en-US" sz="3600" b="1" dirty="0">
              <a:solidFill>
                <a:srgbClr val="002060"/>
              </a:solidFill>
            </a:endParaRPr>
          </a:p>
          <a:p>
            <a:pPr algn="ctr"/>
            <a:endParaRPr lang="en-US" sz="3600" b="1" dirty="0">
              <a:solidFill>
                <a:srgbClr val="002060"/>
              </a:solidFill>
            </a:endParaRPr>
          </a:p>
          <a:p>
            <a:endParaRPr lang="en-US" sz="2000" b="1" dirty="0"/>
          </a:p>
        </p:txBody>
      </p:sp>
      <p:sp>
        <p:nvSpPr>
          <p:cNvPr id="26" name="TextBox 25">
            <a:extLst>
              <a:ext uri="{FF2B5EF4-FFF2-40B4-BE49-F238E27FC236}">
                <a16:creationId xmlns:a16="http://schemas.microsoft.com/office/drawing/2014/main" id="{FE80EA79-4EC4-A6C6-1FB1-E9EE8B12EFB1}"/>
              </a:ext>
            </a:extLst>
          </p:cNvPr>
          <p:cNvSpPr txBox="1"/>
          <p:nvPr/>
        </p:nvSpPr>
        <p:spPr>
          <a:xfrm>
            <a:off x="-42530" y="15127530"/>
            <a:ext cx="2583977" cy="400110"/>
          </a:xfrm>
          <a:prstGeom prst="rect">
            <a:avLst/>
          </a:prstGeom>
          <a:noFill/>
        </p:spPr>
        <p:txBody>
          <a:bodyPr wrap="none" rtlCol="0">
            <a:spAutoFit/>
          </a:bodyPr>
          <a:lstStyle/>
          <a:p>
            <a:r>
              <a:rPr lang="en-US" sz="2000" dirty="0"/>
              <a:t>Marzo 2026: ISSUE #3</a:t>
            </a:r>
          </a:p>
        </p:txBody>
      </p:sp>
      <p:sp>
        <p:nvSpPr>
          <p:cNvPr id="27" name="TextBox 26">
            <a:extLst>
              <a:ext uri="{FF2B5EF4-FFF2-40B4-BE49-F238E27FC236}">
                <a16:creationId xmlns:a16="http://schemas.microsoft.com/office/drawing/2014/main" id="{9EAEBA85-95E8-CF19-9CAB-0732AC6607AC}"/>
              </a:ext>
            </a:extLst>
          </p:cNvPr>
          <p:cNvSpPr txBox="1"/>
          <p:nvPr/>
        </p:nvSpPr>
        <p:spPr>
          <a:xfrm>
            <a:off x="8763000" y="15114571"/>
            <a:ext cx="1367763" cy="400110"/>
          </a:xfrm>
          <a:prstGeom prst="rect">
            <a:avLst/>
          </a:prstGeom>
          <a:noFill/>
        </p:spPr>
        <p:txBody>
          <a:bodyPr wrap="square" rtlCol="0">
            <a:spAutoFit/>
          </a:bodyPr>
          <a:lstStyle/>
          <a:p>
            <a:r>
              <a:rPr lang="en-US" sz="2000" dirty="0" err="1"/>
              <a:t>página</a:t>
            </a:r>
            <a:r>
              <a:rPr lang="en-US" sz="2000" dirty="0"/>
              <a:t> 1</a:t>
            </a:r>
          </a:p>
        </p:txBody>
      </p:sp>
      <p:pic>
        <p:nvPicPr>
          <p:cNvPr id="12" name="Picture 11">
            <a:extLst>
              <a:ext uri="{FF2B5EF4-FFF2-40B4-BE49-F238E27FC236}">
                <a16:creationId xmlns:a16="http://schemas.microsoft.com/office/drawing/2014/main" id="{5F405A41-8783-50C1-C7BF-C05F576A07F9}"/>
              </a:ext>
            </a:extLst>
          </p:cNvPr>
          <p:cNvPicPr>
            <a:picLocks noChangeAspect="1"/>
          </p:cNvPicPr>
          <p:nvPr/>
        </p:nvPicPr>
        <p:blipFill>
          <a:blip r:embed="rId2"/>
          <a:stretch>
            <a:fillRect/>
          </a:stretch>
        </p:blipFill>
        <p:spPr>
          <a:xfrm>
            <a:off x="6010822" y="2560507"/>
            <a:ext cx="1901393" cy="1297480"/>
          </a:xfrm>
          <a:prstGeom prst="rect">
            <a:avLst/>
          </a:prstGeom>
        </p:spPr>
      </p:pic>
      <p:pic>
        <p:nvPicPr>
          <p:cNvPr id="38" name="Picture 37">
            <a:extLst>
              <a:ext uri="{FF2B5EF4-FFF2-40B4-BE49-F238E27FC236}">
                <a16:creationId xmlns:a16="http://schemas.microsoft.com/office/drawing/2014/main" id="{77E0FAE1-ADA4-5F2D-12DB-543BCC19B8E4}"/>
              </a:ext>
            </a:extLst>
          </p:cNvPr>
          <p:cNvPicPr>
            <a:picLocks noChangeAspect="1"/>
          </p:cNvPicPr>
          <p:nvPr/>
        </p:nvPicPr>
        <p:blipFill>
          <a:blip r:embed="rId3"/>
          <a:stretch>
            <a:fillRect/>
          </a:stretch>
        </p:blipFill>
        <p:spPr>
          <a:xfrm>
            <a:off x="8011695" y="2524785"/>
            <a:ext cx="1931184" cy="1315918"/>
          </a:xfrm>
          <a:prstGeom prst="rect">
            <a:avLst/>
          </a:prstGeom>
        </p:spPr>
      </p:pic>
      <p:pic>
        <p:nvPicPr>
          <p:cNvPr id="40" name="Picture 39">
            <a:extLst>
              <a:ext uri="{FF2B5EF4-FFF2-40B4-BE49-F238E27FC236}">
                <a16:creationId xmlns:a16="http://schemas.microsoft.com/office/drawing/2014/main" id="{F2D0127F-EF87-BA43-5E9D-0FAC8E0051FB}"/>
              </a:ext>
            </a:extLst>
          </p:cNvPr>
          <p:cNvPicPr>
            <a:picLocks noChangeAspect="1"/>
          </p:cNvPicPr>
          <p:nvPr/>
        </p:nvPicPr>
        <p:blipFill>
          <a:blip r:embed="rId4"/>
          <a:stretch>
            <a:fillRect/>
          </a:stretch>
        </p:blipFill>
        <p:spPr>
          <a:xfrm>
            <a:off x="7626212" y="3926137"/>
            <a:ext cx="2316667" cy="1544443"/>
          </a:xfrm>
          <a:prstGeom prst="rect">
            <a:avLst/>
          </a:prstGeom>
        </p:spPr>
      </p:pic>
      <p:pic>
        <p:nvPicPr>
          <p:cNvPr id="41" name="Picture 40">
            <a:extLst>
              <a:ext uri="{FF2B5EF4-FFF2-40B4-BE49-F238E27FC236}">
                <a16:creationId xmlns:a16="http://schemas.microsoft.com/office/drawing/2014/main" id="{A912835D-20AB-4BC7-D7A8-635AF66DDDD2}"/>
              </a:ext>
            </a:extLst>
          </p:cNvPr>
          <p:cNvPicPr>
            <a:picLocks noChangeAspect="1"/>
          </p:cNvPicPr>
          <p:nvPr/>
        </p:nvPicPr>
        <p:blipFill>
          <a:blip r:embed="rId5"/>
          <a:stretch>
            <a:fillRect/>
          </a:stretch>
        </p:blipFill>
        <p:spPr>
          <a:xfrm>
            <a:off x="5235994" y="3926138"/>
            <a:ext cx="2316663" cy="1544442"/>
          </a:xfrm>
          <a:prstGeom prst="rect">
            <a:avLst/>
          </a:prstGeom>
        </p:spPr>
      </p:pic>
      <p:pic>
        <p:nvPicPr>
          <p:cNvPr id="42" name="Picture 41">
            <a:extLst>
              <a:ext uri="{FF2B5EF4-FFF2-40B4-BE49-F238E27FC236}">
                <a16:creationId xmlns:a16="http://schemas.microsoft.com/office/drawing/2014/main" id="{31C73614-D54F-2784-63E0-CFDAFF3B0A13}"/>
              </a:ext>
            </a:extLst>
          </p:cNvPr>
          <p:cNvPicPr>
            <a:picLocks noChangeAspect="1"/>
          </p:cNvPicPr>
          <p:nvPr/>
        </p:nvPicPr>
        <p:blipFill>
          <a:blip r:embed="rId6"/>
          <a:stretch>
            <a:fillRect/>
          </a:stretch>
        </p:blipFill>
        <p:spPr>
          <a:xfrm>
            <a:off x="4037403" y="2553246"/>
            <a:ext cx="1931185" cy="1287457"/>
          </a:xfrm>
          <a:prstGeom prst="rect">
            <a:avLst/>
          </a:prstGeom>
        </p:spPr>
      </p:pic>
      <p:pic>
        <p:nvPicPr>
          <p:cNvPr id="43" name="Picture 42">
            <a:extLst>
              <a:ext uri="{FF2B5EF4-FFF2-40B4-BE49-F238E27FC236}">
                <a16:creationId xmlns:a16="http://schemas.microsoft.com/office/drawing/2014/main" id="{0844B675-C98A-2FA3-7A9B-26855D53B6C1}"/>
              </a:ext>
            </a:extLst>
          </p:cNvPr>
          <p:cNvPicPr>
            <a:picLocks noChangeAspect="1"/>
          </p:cNvPicPr>
          <p:nvPr/>
        </p:nvPicPr>
        <p:blipFill>
          <a:blip r:embed="rId7"/>
          <a:stretch>
            <a:fillRect/>
          </a:stretch>
        </p:blipFill>
        <p:spPr>
          <a:xfrm>
            <a:off x="2867978" y="3926137"/>
            <a:ext cx="2290739" cy="1527159"/>
          </a:xfrm>
          <a:prstGeom prst="rect">
            <a:avLst/>
          </a:prstGeom>
        </p:spPr>
      </p:pic>
      <p:sp>
        <p:nvSpPr>
          <p:cNvPr id="44" name="TextBox 43">
            <a:extLst>
              <a:ext uri="{FF2B5EF4-FFF2-40B4-BE49-F238E27FC236}">
                <a16:creationId xmlns:a16="http://schemas.microsoft.com/office/drawing/2014/main" id="{00384E5D-04B9-5AA6-5614-B8CBF6C18097}"/>
              </a:ext>
            </a:extLst>
          </p:cNvPr>
          <p:cNvSpPr txBox="1"/>
          <p:nvPr/>
        </p:nvSpPr>
        <p:spPr>
          <a:xfrm>
            <a:off x="48933" y="2384069"/>
            <a:ext cx="4038094" cy="1384995"/>
          </a:xfrm>
          <a:prstGeom prst="rect">
            <a:avLst/>
          </a:prstGeom>
          <a:noFill/>
        </p:spPr>
        <p:txBody>
          <a:bodyPr wrap="square" rtlCol="0">
            <a:spAutoFit/>
          </a:bodyPr>
          <a:lstStyle/>
          <a:p>
            <a:r>
              <a:rPr lang="es-ES" sz="1400" dirty="0"/>
              <a:t>Joel pasó tiempo en la planta el mes pasado, conectando directamente con las personas que impulsan nuestras operaciones cada día. La visita incluyó recorrer las líneas de producción, observar los procesos de cerca y mantener conversaciones abiertas uno a uno</a:t>
            </a:r>
            <a:endParaRPr lang="en-US" sz="1400" dirty="0"/>
          </a:p>
        </p:txBody>
      </p:sp>
      <p:sp>
        <p:nvSpPr>
          <p:cNvPr id="46" name="TextBox 45">
            <a:extLst>
              <a:ext uri="{FF2B5EF4-FFF2-40B4-BE49-F238E27FC236}">
                <a16:creationId xmlns:a16="http://schemas.microsoft.com/office/drawing/2014/main" id="{D42E0407-D565-BD3A-12F3-C90FD8E9D442}"/>
              </a:ext>
            </a:extLst>
          </p:cNvPr>
          <p:cNvSpPr txBox="1"/>
          <p:nvPr/>
        </p:nvSpPr>
        <p:spPr>
          <a:xfrm>
            <a:off x="48931" y="3670237"/>
            <a:ext cx="2869705" cy="2154436"/>
          </a:xfrm>
          <a:prstGeom prst="rect">
            <a:avLst/>
          </a:prstGeom>
          <a:noFill/>
        </p:spPr>
        <p:txBody>
          <a:bodyPr wrap="square" rtlCol="0">
            <a:spAutoFit/>
          </a:bodyPr>
          <a:lstStyle/>
          <a:p>
            <a:r>
              <a:rPr lang="es-ES" sz="1400" dirty="0"/>
              <a:t>con miembros del equipo en distintos departamentos. Se animó a los empleados a compartir ideas, hacer preguntas y hablar sobre su trabajo diario. ¡Equipos fuertes en primera línea </a:t>
            </a:r>
            <a:r>
              <a:rPr lang="es-ES" sz="1600" dirty="0"/>
              <a:t>impulsan nuestro éxito!</a:t>
            </a:r>
          </a:p>
          <a:p>
            <a:endParaRPr lang="es-ES" sz="1600" dirty="0"/>
          </a:p>
          <a:p>
            <a:endParaRPr lang="en-US" dirty="0"/>
          </a:p>
        </p:txBody>
      </p:sp>
      <p:sp>
        <p:nvSpPr>
          <p:cNvPr id="48" name="TextBox 47">
            <a:extLst>
              <a:ext uri="{FF2B5EF4-FFF2-40B4-BE49-F238E27FC236}">
                <a16:creationId xmlns:a16="http://schemas.microsoft.com/office/drawing/2014/main" id="{A25752BB-AE37-126C-BB23-75C2ABDB9E58}"/>
              </a:ext>
            </a:extLst>
          </p:cNvPr>
          <p:cNvSpPr txBox="1"/>
          <p:nvPr/>
        </p:nvSpPr>
        <p:spPr>
          <a:xfrm>
            <a:off x="153467" y="13968566"/>
            <a:ext cx="9606641" cy="461665"/>
          </a:xfrm>
          <a:prstGeom prst="rect">
            <a:avLst/>
          </a:prstGeom>
          <a:solidFill>
            <a:schemeClr val="tx2">
              <a:lumMod val="75000"/>
              <a:lumOff val="25000"/>
            </a:schemeClr>
          </a:solidFill>
          <a:ln>
            <a:solidFill>
              <a:srgbClr val="002060"/>
            </a:solidFill>
          </a:ln>
        </p:spPr>
        <p:txBody>
          <a:bodyPr wrap="square">
            <a:spAutoFit/>
          </a:bodyPr>
          <a:lstStyle/>
          <a:p>
            <a:pPr algn="ctr"/>
            <a:r>
              <a:rPr lang="en-US" sz="2400" dirty="0">
                <a:solidFill>
                  <a:schemeClr val="bg1"/>
                </a:solidFill>
              </a:rPr>
              <a:t>“</a:t>
            </a:r>
            <a:r>
              <a:rPr lang="es-ES" sz="2400" dirty="0">
                <a:solidFill>
                  <a:schemeClr val="bg1"/>
                </a:solidFill>
              </a:rPr>
              <a:t>Trabaja duro en silencio. Deja que el éxito haga ruido</a:t>
            </a:r>
            <a:r>
              <a:rPr lang="en-US" sz="2400" dirty="0">
                <a:solidFill>
                  <a:schemeClr val="bg1"/>
                </a:solidFill>
              </a:rPr>
              <a:t>.” — Frank Ocean</a:t>
            </a:r>
          </a:p>
        </p:txBody>
      </p:sp>
      <p:sp>
        <p:nvSpPr>
          <p:cNvPr id="11" name="Rectangle 10">
            <a:extLst>
              <a:ext uri="{FF2B5EF4-FFF2-40B4-BE49-F238E27FC236}">
                <a16:creationId xmlns:a16="http://schemas.microsoft.com/office/drawing/2014/main" id="{9A82403D-E589-E9CF-5215-0EA84F01A99E}"/>
              </a:ext>
            </a:extLst>
          </p:cNvPr>
          <p:cNvSpPr/>
          <p:nvPr/>
        </p:nvSpPr>
        <p:spPr>
          <a:xfrm>
            <a:off x="48932" y="8007404"/>
            <a:ext cx="7350223" cy="5916557"/>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7EEAD44-64E1-4AFA-9CCE-B641AC5D6FA3}"/>
              </a:ext>
            </a:extLst>
          </p:cNvPr>
          <p:cNvSpPr txBox="1"/>
          <p:nvPr/>
        </p:nvSpPr>
        <p:spPr>
          <a:xfrm>
            <a:off x="3163407" y="5602482"/>
            <a:ext cx="6070893" cy="523220"/>
          </a:xfrm>
          <a:prstGeom prst="rect">
            <a:avLst/>
          </a:prstGeom>
          <a:noFill/>
        </p:spPr>
        <p:txBody>
          <a:bodyPr wrap="none" rtlCol="0">
            <a:spAutoFit/>
          </a:bodyPr>
          <a:lstStyle/>
          <a:p>
            <a:r>
              <a:rPr lang="en-US" sz="2800" b="1" dirty="0">
                <a:solidFill>
                  <a:srgbClr val="002060"/>
                </a:solidFill>
              </a:rPr>
              <a:t>ACTUALIZACIÓN DE SIMPSONVILLE:</a:t>
            </a:r>
          </a:p>
        </p:txBody>
      </p:sp>
      <p:sp>
        <p:nvSpPr>
          <p:cNvPr id="15" name="TextBox 14">
            <a:extLst>
              <a:ext uri="{FF2B5EF4-FFF2-40B4-BE49-F238E27FC236}">
                <a16:creationId xmlns:a16="http://schemas.microsoft.com/office/drawing/2014/main" id="{0200930C-9F7F-7540-6D11-2261E7C04CC1}"/>
              </a:ext>
            </a:extLst>
          </p:cNvPr>
          <p:cNvSpPr txBox="1"/>
          <p:nvPr/>
        </p:nvSpPr>
        <p:spPr>
          <a:xfrm>
            <a:off x="48931" y="5968271"/>
            <a:ext cx="9893948" cy="2031325"/>
          </a:xfrm>
          <a:prstGeom prst="rect">
            <a:avLst/>
          </a:prstGeom>
          <a:noFill/>
        </p:spPr>
        <p:txBody>
          <a:bodyPr wrap="square">
            <a:spAutoFit/>
          </a:bodyPr>
          <a:lstStyle/>
          <a:p>
            <a:r>
              <a:rPr lang="es-ES" dirty="0">
                <a:latin typeface="Aptos" panose="020B0004020202020204" pitchFamily="34" charset="0"/>
                <a:ea typeface="Aptos" panose="020B0004020202020204" pitchFamily="34" charset="0"/>
                <a:cs typeface="Aptos" panose="020B0004020202020204" pitchFamily="34" charset="0"/>
              </a:rPr>
              <a:t>Hay mucho progreso en nuestro nuevo edificio de la Sede. Los muebles llegan a diario, se están instalando moqueta en varias zonas y se están levantando las paredes de cristal de las oficinas. La pintura continúa por todo el espacio a medida que nos acercamos a la finalización.
Lo más emocionante de todo es que nuestros primeros empleados se han mudado a la torre y han empezado a trabajar desde el nuevo edificio. Es genial ver cómo el espacio se utiliza y cobra vida.
Cada semana trae un progreso notable, y esperamos compartir más actualizaciones a medida que más equipos se preparen para incorporarse.</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17" name="Picture 16">
            <a:extLst>
              <a:ext uri="{FF2B5EF4-FFF2-40B4-BE49-F238E27FC236}">
                <a16:creationId xmlns:a16="http://schemas.microsoft.com/office/drawing/2014/main" id="{4269053C-15F2-24D8-862B-1E676D8DA6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2657" y="8046452"/>
            <a:ext cx="2364627" cy="1576418"/>
          </a:xfrm>
          <a:prstGeom prst="rect">
            <a:avLst/>
          </a:prstGeom>
        </p:spPr>
      </p:pic>
      <p:pic>
        <p:nvPicPr>
          <p:cNvPr id="20" name="Picture 19">
            <a:extLst>
              <a:ext uri="{FF2B5EF4-FFF2-40B4-BE49-F238E27FC236}">
                <a16:creationId xmlns:a16="http://schemas.microsoft.com/office/drawing/2014/main" id="{228CC554-AEE8-FFD0-DE22-3C49AF4587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2657" y="10085141"/>
            <a:ext cx="2364627" cy="1576418"/>
          </a:xfrm>
          <a:prstGeom prst="rect">
            <a:avLst/>
          </a:prstGeom>
        </p:spPr>
      </p:pic>
      <p:pic>
        <p:nvPicPr>
          <p:cNvPr id="21" name="Picture 20">
            <a:extLst>
              <a:ext uri="{FF2B5EF4-FFF2-40B4-BE49-F238E27FC236}">
                <a16:creationId xmlns:a16="http://schemas.microsoft.com/office/drawing/2014/main" id="{852E61B7-BF80-B9F9-22E6-A5AEF98BC56F}"/>
              </a:ext>
            </a:extLst>
          </p:cNvPr>
          <p:cNvPicPr>
            <a:picLocks noChangeAspect="1"/>
          </p:cNvPicPr>
          <p:nvPr/>
        </p:nvPicPr>
        <p:blipFill>
          <a:blip r:embed="rId10"/>
          <a:stretch>
            <a:fillRect/>
          </a:stretch>
        </p:blipFill>
        <p:spPr>
          <a:xfrm>
            <a:off x="7552655" y="12188528"/>
            <a:ext cx="2364629" cy="1662973"/>
          </a:xfrm>
          <a:prstGeom prst="rect">
            <a:avLst/>
          </a:prstGeom>
        </p:spPr>
      </p:pic>
      <p:pic>
        <p:nvPicPr>
          <p:cNvPr id="3" name="Picture 2">
            <a:extLst>
              <a:ext uri="{FF2B5EF4-FFF2-40B4-BE49-F238E27FC236}">
                <a16:creationId xmlns:a16="http://schemas.microsoft.com/office/drawing/2014/main" id="{B1CDBAC5-5B69-857E-DD08-781C31E05DA3}"/>
              </a:ext>
            </a:extLst>
          </p:cNvPr>
          <p:cNvPicPr>
            <a:picLocks noChangeAspect="1"/>
          </p:cNvPicPr>
          <p:nvPr/>
        </p:nvPicPr>
        <p:blipFill>
          <a:blip r:embed="rId11"/>
          <a:stretch>
            <a:fillRect/>
          </a:stretch>
        </p:blipFill>
        <p:spPr>
          <a:xfrm>
            <a:off x="153467" y="8069211"/>
            <a:ext cx="7155114" cy="5607358"/>
          </a:xfrm>
          <a:prstGeom prst="rect">
            <a:avLst/>
          </a:prstGeom>
        </p:spPr>
      </p:pic>
      <p:pic>
        <p:nvPicPr>
          <p:cNvPr id="4" name="Picture 3">
            <a:extLst>
              <a:ext uri="{FF2B5EF4-FFF2-40B4-BE49-F238E27FC236}">
                <a16:creationId xmlns:a16="http://schemas.microsoft.com/office/drawing/2014/main" id="{BA7EEF68-A24D-0F53-D345-451469BBA07B}"/>
              </a:ext>
            </a:extLst>
          </p:cNvPr>
          <p:cNvPicPr>
            <a:picLocks noChangeAspect="1"/>
          </p:cNvPicPr>
          <p:nvPr/>
        </p:nvPicPr>
        <p:blipFill>
          <a:blip r:embed="rId12"/>
          <a:stretch>
            <a:fillRect/>
          </a:stretch>
        </p:blipFill>
        <p:spPr>
          <a:xfrm>
            <a:off x="1193543" y="44968"/>
            <a:ext cx="8084901" cy="1560244"/>
          </a:xfrm>
          <a:prstGeom prst="rect">
            <a:avLst/>
          </a:prstGeom>
        </p:spPr>
      </p:pic>
    </p:spTree>
    <p:extLst>
      <p:ext uri="{BB962C8B-B14F-4D97-AF65-F5344CB8AC3E}">
        <p14:creationId xmlns:p14="http://schemas.microsoft.com/office/powerpoint/2010/main" val="850037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B90474-2CF5-1E80-592B-FFB98F42CA0B}"/>
              </a:ext>
            </a:extLst>
          </p:cNvPr>
          <p:cNvPicPr>
            <a:picLocks noChangeAspect="1"/>
          </p:cNvPicPr>
          <p:nvPr/>
        </p:nvPicPr>
        <p:blipFill>
          <a:blip r:embed="rId2"/>
          <a:stretch>
            <a:fillRect/>
          </a:stretch>
        </p:blipFill>
        <p:spPr>
          <a:xfrm>
            <a:off x="451938" y="2369464"/>
            <a:ext cx="9154524" cy="8171971"/>
          </a:xfrm>
          <a:prstGeom prst="rect">
            <a:avLst/>
          </a:prstGeom>
        </p:spPr>
      </p:pic>
      <p:pic>
        <p:nvPicPr>
          <p:cNvPr id="5" name="Picture 4">
            <a:extLst>
              <a:ext uri="{FF2B5EF4-FFF2-40B4-BE49-F238E27FC236}">
                <a16:creationId xmlns:a16="http://schemas.microsoft.com/office/drawing/2014/main" id="{734F9F9B-3BFD-6B3F-BC76-0C8775E32E90}"/>
              </a:ext>
            </a:extLst>
          </p:cNvPr>
          <p:cNvPicPr>
            <a:picLocks noChangeAspect="1"/>
          </p:cNvPicPr>
          <p:nvPr/>
        </p:nvPicPr>
        <p:blipFill>
          <a:blip r:embed="rId3"/>
          <a:stretch>
            <a:fillRect/>
          </a:stretch>
        </p:blipFill>
        <p:spPr>
          <a:xfrm>
            <a:off x="3126798" y="11132417"/>
            <a:ext cx="3804801" cy="4085837"/>
          </a:xfrm>
          <a:prstGeom prst="rect">
            <a:avLst/>
          </a:prstGeom>
        </p:spPr>
      </p:pic>
      <p:sp>
        <p:nvSpPr>
          <p:cNvPr id="6" name="TextBox 5">
            <a:extLst>
              <a:ext uri="{FF2B5EF4-FFF2-40B4-BE49-F238E27FC236}">
                <a16:creationId xmlns:a16="http://schemas.microsoft.com/office/drawing/2014/main" id="{AD84AE99-6E97-8477-BB3D-B0C56BB15A5E}"/>
              </a:ext>
            </a:extLst>
          </p:cNvPr>
          <p:cNvSpPr txBox="1"/>
          <p:nvPr/>
        </p:nvSpPr>
        <p:spPr>
          <a:xfrm>
            <a:off x="0" y="10830236"/>
            <a:ext cx="10058399" cy="584775"/>
          </a:xfrm>
          <a:prstGeom prst="rect">
            <a:avLst/>
          </a:prstGeom>
          <a:noFill/>
        </p:spPr>
        <p:txBody>
          <a:bodyPr wrap="square" rtlCol="0">
            <a:spAutoFit/>
          </a:bodyPr>
          <a:lstStyle/>
          <a:p>
            <a:pPr algn="ctr"/>
            <a:r>
              <a:rPr lang="es-ES" sz="3200" dirty="0">
                <a:latin typeface="Aharoni" panose="02010803020104030203" pitchFamily="2" charset="-79"/>
                <a:cs typeface="Aharoni" panose="02010803020104030203" pitchFamily="2" charset="-79"/>
              </a:rPr>
              <a:t>ESCANEA AQUÍ PARA VER LA VERSIÓN WEB:</a:t>
            </a:r>
            <a:endParaRPr lang="en-US" sz="3200" dirty="0">
              <a:latin typeface="Aharoni" panose="02010803020104030203" pitchFamily="2" charset="-79"/>
              <a:cs typeface="Aharoni" panose="02010803020104030203" pitchFamily="2" charset="-79"/>
            </a:endParaRPr>
          </a:p>
        </p:txBody>
      </p:sp>
      <p:sp>
        <p:nvSpPr>
          <p:cNvPr id="7" name="Rectangle 6">
            <a:extLst>
              <a:ext uri="{FF2B5EF4-FFF2-40B4-BE49-F238E27FC236}">
                <a16:creationId xmlns:a16="http://schemas.microsoft.com/office/drawing/2014/main" id="{EF9966C4-2854-1450-DBBB-F89150A7298B}"/>
              </a:ext>
            </a:extLst>
          </p:cNvPr>
          <p:cNvSpPr/>
          <p:nvPr/>
        </p:nvSpPr>
        <p:spPr>
          <a:xfrm>
            <a:off x="1743740" y="2169042"/>
            <a:ext cx="1765004" cy="680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F9E3476-1946-2352-CBED-3FEE305C983B}"/>
              </a:ext>
            </a:extLst>
          </p:cNvPr>
          <p:cNvSpPr txBox="1"/>
          <p:nvPr/>
        </p:nvSpPr>
        <p:spPr>
          <a:xfrm>
            <a:off x="0" y="1553567"/>
            <a:ext cx="10058400" cy="1323439"/>
          </a:xfrm>
          <a:prstGeom prst="rect">
            <a:avLst/>
          </a:prstGeom>
          <a:noFill/>
        </p:spPr>
        <p:txBody>
          <a:bodyPr wrap="square">
            <a:spAutoFit/>
          </a:bodyPr>
          <a:lstStyle/>
          <a:p>
            <a:pPr algn="ctr"/>
            <a:r>
              <a:rPr lang="es-ES" sz="40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Calendario de la Compañía KCC
2026</a:t>
            </a:r>
            <a:endParaRPr lang="en-US" sz="40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1" name="TextBox 10">
            <a:extLst>
              <a:ext uri="{FF2B5EF4-FFF2-40B4-BE49-F238E27FC236}">
                <a16:creationId xmlns:a16="http://schemas.microsoft.com/office/drawing/2014/main" id="{E93AF6BA-3EA7-1ABD-EEA0-E11EFF5B0C64}"/>
              </a:ext>
            </a:extLst>
          </p:cNvPr>
          <p:cNvSpPr txBox="1"/>
          <p:nvPr/>
        </p:nvSpPr>
        <p:spPr>
          <a:xfrm>
            <a:off x="8401051" y="15090234"/>
            <a:ext cx="1782800" cy="400110"/>
          </a:xfrm>
          <a:prstGeom prst="rect">
            <a:avLst/>
          </a:prstGeom>
          <a:noFill/>
        </p:spPr>
        <p:txBody>
          <a:bodyPr wrap="square" rtlCol="0">
            <a:spAutoFit/>
          </a:bodyPr>
          <a:lstStyle/>
          <a:p>
            <a:r>
              <a:rPr lang="en-US" sz="2000" dirty="0" err="1"/>
              <a:t>página</a:t>
            </a:r>
            <a:r>
              <a:rPr lang="en-US" sz="2000" dirty="0"/>
              <a:t> 10</a:t>
            </a:r>
          </a:p>
        </p:txBody>
      </p:sp>
      <p:pic>
        <p:nvPicPr>
          <p:cNvPr id="4" name="Picture 3">
            <a:extLst>
              <a:ext uri="{FF2B5EF4-FFF2-40B4-BE49-F238E27FC236}">
                <a16:creationId xmlns:a16="http://schemas.microsoft.com/office/drawing/2014/main" id="{8100B6DB-53B9-848F-4D5B-24969B346AB5}"/>
              </a:ext>
            </a:extLst>
          </p:cNvPr>
          <p:cNvPicPr>
            <a:picLocks noChangeAspect="1"/>
          </p:cNvPicPr>
          <p:nvPr/>
        </p:nvPicPr>
        <p:blipFill>
          <a:blip r:embed="rId4"/>
          <a:stretch>
            <a:fillRect/>
          </a:stretch>
        </p:blipFill>
        <p:spPr>
          <a:xfrm>
            <a:off x="3364530" y="11395687"/>
            <a:ext cx="3463282" cy="3718588"/>
          </a:xfrm>
          <a:prstGeom prst="rect">
            <a:avLst/>
          </a:prstGeom>
        </p:spPr>
      </p:pic>
      <p:pic>
        <p:nvPicPr>
          <p:cNvPr id="13" name="Picture 12">
            <a:extLst>
              <a:ext uri="{FF2B5EF4-FFF2-40B4-BE49-F238E27FC236}">
                <a16:creationId xmlns:a16="http://schemas.microsoft.com/office/drawing/2014/main" id="{A6D36ACB-4C58-FF09-0D53-41BB5238AB65}"/>
              </a:ext>
            </a:extLst>
          </p:cNvPr>
          <p:cNvPicPr>
            <a:picLocks noChangeAspect="1"/>
          </p:cNvPicPr>
          <p:nvPr/>
        </p:nvPicPr>
        <p:blipFill>
          <a:blip r:embed="rId5"/>
          <a:stretch>
            <a:fillRect/>
          </a:stretch>
        </p:blipFill>
        <p:spPr>
          <a:xfrm>
            <a:off x="3411285" y="11475276"/>
            <a:ext cx="3550467" cy="3524664"/>
          </a:xfrm>
          <a:prstGeom prst="rect">
            <a:avLst/>
          </a:prstGeom>
        </p:spPr>
      </p:pic>
      <p:sp>
        <p:nvSpPr>
          <p:cNvPr id="8" name="TextBox 7">
            <a:extLst>
              <a:ext uri="{FF2B5EF4-FFF2-40B4-BE49-F238E27FC236}">
                <a16:creationId xmlns:a16="http://schemas.microsoft.com/office/drawing/2014/main" id="{CB2D0B3C-3E1F-1B02-B560-E30E9329E7C2}"/>
              </a:ext>
            </a:extLst>
          </p:cNvPr>
          <p:cNvSpPr txBox="1"/>
          <p:nvPr/>
        </p:nvSpPr>
        <p:spPr>
          <a:xfrm>
            <a:off x="0" y="15085000"/>
            <a:ext cx="2792752" cy="400110"/>
          </a:xfrm>
          <a:prstGeom prst="rect">
            <a:avLst/>
          </a:prstGeom>
          <a:noFill/>
        </p:spPr>
        <p:txBody>
          <a:bodyPr wrap="none" rtlCol="0">
            <a:spAutoFit/>
          </a:bodyPr>
          <a:lstStyle/>
          <a:p>
            <a:r>
              <a:rPr lang="en-US" sz="2000" dirty="0"/>
              <a:t>    Marzo 2026: ISSUE #3</a:t>
            </a:r>
          </a:p>
        </p:txBody>
      </p:sp>
      <p:pic>
        <p:nvPicPr>
          <p:cNvPr id="10" name="Picture 9">
            <a:extLst>
              <a:ext uri="{FF2B5EF4-FFF2-40B4-BE49-F238E27FC236}">
                <a16:creationId xmlns:a16="http://schemas.microsoft.com/office/drawing/2014/main" id="{EF59413D-5D30-679B-CAC3-71651402FC14}"/>
              </a:ext>
            </a:extLst>
          </p:cNvPr>
          <p:cNvPicPr>
            <a:picLocks noChangeAspect="1"/>
          </p:cNvPicPr>
          <p:nvPr/>
        </p:nvPicPr>
        <p:blipFill>
          <a:blip r:embed="rId6"/>
          <a:stretch>
            <a:fillRect/>
          </a:stretch>
        </p:blipFill>
        <p:spPr>
          <a:xfrm>
            <a:off x="1193543" y="44968"/>
            <a:ext cx="8084901" cy="1560244"/>
          </a:xfrm>
          <a:prstGeom prst="rect">
            <a:avLst/>
          </a:prstGeom>
        </p:spPr>
      </p:pic>
    </p:spTree>
    <p:extLst>
      <p:ext uri="{BB962C8B-B14F-4D97-AF65-F5344CB8AC3E}">
        <p14:creationId xmlns:p14="http://schemas.microsoft.com/office/powerpoint/2010/main" val="3841285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A5516-ABC7-65F9-29C4-A6232A597D2B}"/>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7A0E4016-7B99-735C-BFCD-E6555B016D35}"/>
              </a:ext>
            </a:extLst>
          </p:cNvPr>
          <p:cNvSpPr txBox="1"/>
          <p:nvPr/>
        </p:nvSpPr>
        <p:spPr>
          <a:xfrm>
            <a:off x="8896350" y="15127530"/>
            <a:ext cx="1328143" cy="400110"/>
          </a:xfrm>
          <a:prstGeom prst="rect">
            <a:avLst/>
          </a:prstGeom>
          <a:noFill/>
        </p:spPr>
        <p:txBody>
          <a:bodyPr wrap="square" rtlCol="0">
            <a:spAutoFit/>
          </a:bodyPr>
          <a:lstStyle/>
          <a:p>
            <a:r>
              <a:rPr lang="en-US" sz="2000" dirty="0" err="1"/>
              <a:t>página</a:t>
            </a:r>
            <a:r>
              <a:rPr lang="en-US" sz="2000" dirty="0"/>
              <a:t> 2</a:t>
            </a:r>
          </a:p>
        </p:txBody>
      </p:sp>
      <p:sp>
        <p:nvSpPr>
          <p:cNvPr id="12" name="TextBox 11">
            <a:extLst>
              <a:ext uri="{FF2B5EF4-FFF2-40B4-BE49-F238E27FC236}">
                <a16:creationId xmlns:a16="http://schemas.microsoft.com/office/drawing/2014/main" id="{DDB3E52A-A89F-3799-0FB1-1D013C0C2B5C}"/>
              </a:ext>
            </a:extLst>
          </p:cNvPr>
          <p:cNvSpPr txBox="1"/>
          <p:nvPr/>
        </p:nvSpPr>
        <p:spPr>
          <a:xfrm>
            <a:off x="5224026" y="1671951"/>
            <a:ext cx="4860749" cy="615553"/>
          </a:xfrm>
          <a:prstGeom prst="rect">
            <a:avLst/>
          </a:prstGeom>
          <a:noFill/>
        </p:spPr>
        <p:txBody>
          <a:bodyPr wrap="square" rtlCol="0">
            <a:spAutoFit/>
          </a:bodyPr>
          <a:lstStyle/>
          <a:p>
            <a:pPr algn="ctr"/>
            <a:r>
              <a:rPr lang="en-US" sz="3400" dirty="0">
                <a:solidFill>
                  <a:srgbClr val="002060"/>
                </a:solidFill>
              </a:rPr>
              <a:t>FOCO DE EMPLEADOS</a:t>
            </a:r>
          </a:p>
        </p:txBody>
      </p:sp>
      <p:sp>
        <p:nvSpPr>
          <p:cNvPr id="13" name="TextBox 12">
            <a:extLst>
              <a:ext uri="{FF2B5EF4-FFF2-40B4-BE49-F238E27FC236}">
                <a16:creationId xmlns:a16="http://schemas.microsoft.com/office/drawing/2014/main" id="{1CB86908-9DEF-0C6D-025B-2090F453F599}"/>
              </a:ext>
            </a:extLst>
          </p:cNvPr>
          <p:cNvSpPr txBox="1"/>
          <p:nvPr/>
        </p:nvSpPr>
        <p:spPr>
          <a:xfrm flipH="1">
            <a:off x="7331814" y="2318282"/>
            <a:ext cx="2850097" cy="1107996"/>
          </a:xfrm>
          <a:prstGeom prst="rect">
            <a:avLst/>
          </a:prstGeom>
          <a:noFill/>
        </p:spPr>
        <p:txBody>
          <a:bodyPr wrap="square" rtlCol="0">
            <a:spAutoFit/>
          </a:bodyPr>
          <a:lstStyle/>
          <a:p>
            <a:r>
              <a:rPr lang="en-US" b="1" dirty="0"/>
              <a:t>Gerardo Morena</a:t>
            </a:r>
          </a:p>
          <a:p>
            <a:r>
              <a:rPr lang="es-ES" sz="1600" dirty="0"/>
              <a:t>Jefe de equipo, Línea C</a:t>
            </a:r>
          </a:p>
          <a:p>
            <a:r>
              <a:rPr lang="en-US" sz="1600" dirty="0"/>
              <a:t>Technology Plant</a:t>
            </a:r>
          </a:p>
          <a:p>
            <a:r>
              <a:rPr lang="es-ES" sz="1600" dirty="0"/>
              <a:t>Años en KCC: 1,5 años</a:t>
            </a:r>
            <a:endParaRPr lang="en-US" sz="1600" dirty="0"/>
          </a:p>
        </p:txBody>
      </p:sp>
      <p:sp>
        <p:nvSpPr>
          <p:cNvPr id="14" name="Rectangle 13">
            <a:extLst>
              <a:ext uri="{FF2B5EF4-FFF2-40B4-BE49-F238E27FC236}">
                <a16:creationId xmlns:a16="http://schemas.microsoft.com/office/drawing/2014/main" id="{BDF19DDB-A83B-D90D-98DE-2B25471AB702}"/>
              </a:ext>
            </a:extLst>
          </p:cNvPr>
          <p:cNvSpPr/>
          <p:nvPr/>
        </p:nvSpPr>
        <p:spPr>
          <a:xfrm>
            <a:off x="5285782" y="3705181"/>
            <a:ext cx="4651770" cy="10661857"/>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600" dirty="0">
              <a:solidFill>
                <a:srgbClr val="002060"/>
              </a:solidFill>
            </a:endParaRPr>
          </a:p>
        </p:txBody>
      </p:sp>
      <p:sp>
        <p:nvSpPr>
          <p:cNvPr id="58" name="Rectangle 57">
            <a:extLst>
              <a:ext uri="{FF2B5EF4-FFF2-40B4-BE49-F238E27FC236}">
                <a16:creationId xmlns:a16="http://schemas.microsoft.com/office/drawing/2014/main" id="{61372437-F26F-00B4-7C26-B76F6A8716CC}"/>
              </a:ext>
            </a:extLst>
          </p:cNvPr>
          <p:cNvSpPr/>
          <p:nvPr/>
        </p:nvSpPr>
        <p:spPr>
          <a:xfrm>
            <a:off x="5224026" y="1649648"/>
            <a:ext cx="4775282" cy="11540537"/>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5" name="Rectangle 2054">
            <a:extLst>
              <a:ext uri="{FF2B5EF4-FFF2-40B4-BE49-F238E27FC236}">
                <a16:creationId xmlns:a16="http://schemas.microsoft.com/office/drawing/2014/main" id="{3C71ACFE-FB3A-0050-17F7-353FB43202F8}"/>
              </a:ext>
            </a:extLst>
          </p:cNvPr>
          <p:cNvSpPr/>
          <p:nvPr/>
        </p:nvSpPr>
        <p:spPr>
          <a:xfrm>
            <a:off x="59092" y="4951651"/>
            <a:ext cx="5079467" cy="9806340"/>
          </a:xfrm>
          <a:prstGeom prst="rect">
            <a:avLst/>
          </a:prstGeom>
          <a:no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8D5EF3A8-EF95-6E69-FE20-5050D08817E7}"/>
              </a:ext>
            </a:extLst>
          </p:cNvPr>
          <p:cNvSpPr/>
          <p:nvPr/>
        </p:nvSpPr>
        <p:spPr>
          <a:xfrm>
            <a:off x="59092" y="1625448"/>
            <a:ext cx="5079467" cy="32477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dirty="0"/>
              <a:t>El único lugar donde el éxito está antes que el trabajo es en el diccionario.</a:t>
            </a:r>
          </a:p>
          <a:p>
            <a:pPr algn="ctr"/>
            <a:endParaRPr lang="en-US" sz="2000" dirty="0"/>
          </a:p>
          <a:p>
            <a:pPr algn="ctr"/>
            <a:r>
              <a:rPr lang="en-US" sz="2000" dirty="0"/>
              <a:t>- Vidal Sassoon</a:t>
            </a:r>
          </a:p>
        </p:txBody>
      </p:sp>
      <p:sp>
        <p:nvSpPr>
          <p:cNvPr id="3" name="TextBox 2">
            <a:extLst>
              <a:ext uri="{FF2B5EF4-FFF2-40B4-BE49-F238E27FC236}">
                <a16:creationId xmlns:a16="http://schemas.microsoft.com/office/drawing/2014/main" id="{0CF18B17-0B41-04DB-D11C-7AA783B19522}"/>
              </a:ext>
            </a:extLst>
          </p:cNvPr>
          <p:cNvSpPr txBox="1"/>
          <p:nvPr/>
        </p:nvSpPr>
        <p:spPr>
          <a:xfrm>
            <a:off x="82355" y="4930386"/>
            <a:ext cx="5103626" cy="9753439"/>
          </a:xfrm>
          <a:prstGeom prst="rect">
            <a:avLst/>
          </a:prstGeom>
          <a:noFill/>
        </p:spPr>
        <p:txBody>
          <a:bodyPr wrap="square">
            <a:spAutoFit/>
          </a:bodyPr>
          <a:lstStyle/>
          <a:p>
            <a:pPr algn="ctr">
              <a:lnSpc>
                <a:spcPct val="115000"/>
              </a:lnSpc>
            </a:pPr>
            <a:r>
              <a:rPr lang="en-US" sz="2800" b="1" kern="0" dirty="0">
                <a:solidFill>
                  <a:srgbClr val="002060"/>
                </a:solidFill>
                <a:latin typeface="Calibri" panose="020F0502020204030204" pitchFamily="34" charset="0"/>
                <a:ea typeface="MS Gothic" panose="020B0609070205080204" pitchFamily="49" charset="-128"/>
                <a:cs typeface="Times New Roman" panose="02020603050405020304" pitchFamily="18" charset="0"/>
              </a:rPr>
              <a:t>FOCO DE PLANTAS</a:t>
            </a:r>
          </a:p>
          <a:p>
            <a:pPr algn="ctr">
              <a:lnSpc>
                <a:spcPct val="115000"/>
              </a:lnSpc>
            </a:pPr>
            <a:r>
              <a:rPr lang="en-US" sz="2400" b="1" kern="0" dirty="0">
                <a:solidFill>
                  <a:srgbClr val="002060"/>
                </a:solidFill>
                <a:effectLst/>
                <a:latin typeface="Calibri" panose="020F0502020204030204" pitchFamily="34" charset="0"/>
                <a:ea typeface="MS Gothic" panose="020B0609070205080204" pitchFamily="49" charset="-128"/>
                <a:cs typeface="Times New Roman" panose="02020603050405020304" pitchFamily="18" charset="0"/>
              </a:rPr>
              <a:t>TECHNOLOGY DRIVE PLAN</a:t>
            </a:r>
          </a:p>
          <a:p>
            <a:pPr marL="0" marR="0" algn="ctr">
              <a:buNone/>
            </a:pPr>
            <a:endParaRPr lang="en-US" sz="2400" b="1" kern="0" dirty="0">
              <a:solidFill>
                <a:srgbClr val="002060"/>
              </a:solidFill>
              <a:effectLst/>
              <a:latin typeface="Calibri" panose="020F0502020204030204" pitchFamily="34" charset="0"/>
              <a:ea typeface="MS Gothic" panose="020B0609070205080204" pitchFamily="49" charset="-128"/>
              <a:cs typeface="Times New Roman" panose="02020603050405020304" pitchFamily="18" charset="0"/>
            </a:endParaRPr>
          </a:p>
          <a:p>
            <a:r>
              <a:rPr lang="es-ES" sz="1600" b="1" dirty="0"/>
              <a:t>1. Victorias y Momentos Destacados</a:t>
            </a:r>
            <a:r>
              <a:rPr lang="es-ES" sz="1600" dirty="0"/>
              <a:t>
Nuestro OTS mejoró del 73,75% en el tercer trimestre de 2005 al 97,67% en el cuarto trimestre de 2005. En 2025 producimos por primera vez más de 200 millones de dólares en unidades </a:t>
            </a:r>
            <a:r>
              <a:rPr lang="es-ES" sz="1600" dirty="0" err="1"/>
              <a:t>Horizon</a:t>
            </a:r>
            <a:r>
              <a:rPr lang="es-ES" sz="1600" dirty="0"/>
              <a:t>. 
Producimos un récord de 3164 unidades </a:t>
            </a:r>
            <a:r>
              <a:rPr lang="es-ES" sz="1600" dirty="0" err="1"/>
              <a:t>Horizon</a:t>
            </a:r>
            <a:r>
              <a:rPr lang="es-ES" sz="1600" dirty="0"/>
              <a:t> en 2025.</a:t>
            </a:r>
            <a:endParaRPr lang="en-US" sz="1600" dirty="0"/>
          </a:p>
          <a:p>
            <a:r>
              <a:rPr lang="es-ES" sz="1600" b="1" dirty="0"/>
              <a:t>2. En qué estamos trabajando ahora</a:t>
            </a:r>
            <a:r>
              <a:rPr lang="es-ES" sz="1600" dirty="0"/>
              <a:t>
Hemos instalado cinco plataformas de hormigón en Technology para nuevos equipos de conformado metálico. Todo el equipo será </a:t>
            </a:r>
            <a:r>
              <a:rPr lang="es-ES" sz="1600" dirty="0" err="1"/>
              <a:t>Trumpf</a:t>
            </a:r>
            <a:r>
              <a:rPr lang="es-ES" sz="1600" dirty="0"/>
              <a:t>. Incluirá un láser (ya instalado), un panel flexible independiente y tres frenos de presión con cambiadores de herramientas. El calendario de equipos no está finalizado, pero empezó el mes pasado y debería estar completo en junio.</a:t>
            </a:r>
            <a:endParaRPr lang="en-US" sz="1600" dirty="0"/>
          </a:p>
          <a:p>
            <a:r>
              <a:rPr lang="es-ES" sz="1600" b="1" dirty="0"/>
              <a:t>3. ¿Qué viene ahora?</a:t>
            </a:r>
            <a:r>
              <a:rPr lang="es-ES" sz="1600" dirty="0"/>
              <a:t>
Estamos añadiendo áreas adicionales de turno de tercer turno en la Asamblea. Estas áreas incluyen la Línea C y la mayoría de los </a:t>
            </a:r>
            <a:r>
              <a:rPr lang="es-ES" sz="1600" dirty="0" err="1"/>
              <a:t>subensamblajes</a:t>
            </a:r>
            <a:r>
              <a:rPr lang="es-ES" sz="1600" dirty="0"/>
              <a:t>. 
Terminaremos las tres unidades prototipo NVIRIQ en febrero. Esperamos comenzar la producción </a:t>
            </a:r>
            <a:r>
              <a:rPr lang="es-ES" sz="1600" b="1" dirty="0"/>
              <a:t>en marzo. </a:t>
            </a:r>
            <a:r>
              <a:rPr lang="es-ES" sz="1600" dirty="0"/>
              <a:t>Estas unidades irán por la Línea A.</a:t>
            </a:r>
            <a:endParaRPr lang="en-US" sz="1600" dirty="0"/>
          </a:p>
          <a:p>
            <a:r>
              <a:rPr lang="es-ES" sz="1600" b="1" dirty="0"/>
              <a:t>4. Personas y reconocimiento</a:t>
            </a:r>
            <a:r>
              <a:rPr lang="es-ES" sz="1600" dirty="0"/>
              <a:t>
Hay muchas incorporaciones y movimientos. Estamos añadiendo un total de 83 puestos por hora para Conformado y Montaje de Metales. Todos los puestos deberían estar listos para el 1/6. 
Estamos añadiendo dos puestos de supervisor en Conformado de Metales. Estos supervisores estarán en el segundo y tercer turno y serán responsables de la inyección de espuma y del supermercado. También estamos añadiendo un supervisor eléctrico al montaje que será responsable del trabajo eléctrico en las cuatro líneas, las pruebas y la zona cercana.</a:t>
            </a:r>
            <a:endParaRPr lang="en-US" sz="1400" dirty="0"/>
          </a:p>
        </p:txBody>
      </p:sp>
      <p:sp>
        <p:nvSpPr>
          <p:cNvPr id="2" name="TextBox 1">
            <a:extLst>
              <a:ext uri="{FF2B5EF4-FFF2-40B4-BE49-F238E27FC236}">
                <a16:creationId xmlns:a16="http://schemas.microsoft.com/office/drawing/2014/main" id="{0D2D4273-407E-B3A9-CC91-379570A7B734}"/>
              </a:ext>
            </a:extLst>
          </p:cNvPr>
          <p:cNvSpPr txBox="1"/>
          <p:nvPr/>
        </p:nvSpPr>
        <p:spPr>
          <a:xfrm>
            <a:off x="0" y="15127530"/>
            <a:ext cx="2583977" cy="400110"/>
          </a:xfrm>
          <a:prstGeom prst="rect">
            <a:avLst/>
          </a:prstGeom>
          <a:noFill/>
        </p:spPr>
        <p:txBody>
          <a:bodyPr wrap="none" rtlCol="0">
            <a:spAutoFit/>
          </a:bodyPr>
          <a:lstStyle/>
          <a:p>
            <a:r>
              <a:rPr lang="en-US" sz="2000" dirty="0"/>
              <a:t>Marzo 2026: ISSUE #3</a:t>
            </a:r>
          </a:p>
        </p:txBody>
      </p:sp>
      <p:sp>
        <p:nvSpPr>
          <p:cNvPr id="5" name="TextBox 4">
            <a:extLst>
              <a:ext uri="{FF2B5EF4-FFF2-40B4-BE49-F238E27FC236}">
                <a16:creationId xmlns:a16="http://schemas.microsoft.com/office/drawing/2014/main" id="{0A4C6253-827F-D89E-064F-5EAB6EBA76EE}"/>
              </a:ext>
            </a:extLst>
          </p:cNvPr>
          <p:cNvSpPr txBox="1"/>
          <p:nvPr/>
        </p:nvSpPr>
        <p:spPr>
          <a:xfrm>
            <a:off x="5394433" y="3767599"/>
            <a:ext cx="4201394" cy="9510296"/>
          </a:xfrm>
          <a:prstGeom prst="rect">
            <a:avLst/>
          </a:prstGeom>
          <a:noFill/>
        </p:spPr>
        <p:txBody>
          <a:bodyPr wrap="square">
            <a:spAutoFit/>
          </a:bodyPr>
          <a:lstStyle/>
          <a:p>
            <a:pPr>
              <a:buNone/>
            </a:pPr>
            <a:r>
              <a:rPr lang="es-ES" b="1" dirty="0"/>
              <a:t>¿Qué te trajo originalmente a KCC y qué te ha mantenido aquí?</a:t>
            </a:r>
          </a:p>
          <a:p>
            <a:pPr>
              <a:buNone/>
            </a:pPr>
            <a:r>
              <a:rPr lang="es-ES" dirty="0"/>
              <a:t>Llevo en KCC 1 año y 5 meses. Primero conocí la empresa por amigos que ya trabajaban aquí. Empecé en la Línea C y estoy agradecido por la oportunidad de servir ahora como Líder de Equipo en Tecnología en un periodo relativamente corto.
Disfruto trabajando en KCC porque me desafía a pensar y crear cada día. Me he quedado porque realmente me gusta lo que hago, y la empresa me da oportunidades para aprender nuevos roles en diferentes áreas. También valoro que tengamos un ESOP, que nos ayuda a construir ahorros para la jubilación en el futuro.</a:t>
            </a:r>
          </a:p>
          <a:p>
            <a:pPr>
              <a:buNone/>
            </a:pPr>
            <a:r>
              <a:rPr lang="es-ES" b="1" dirty="0"/>
              <a:t>¿Cuál es tu afición favorita?</a:t>
            </a:r>
            <a:r>
              <a:rPr lang="es-ES" dirty="0"/>
              <a:t>
Mi afición favorita es ver fútbol.</a:t>
            </a:r>
          </a:p>
          <a:p>
            <a:pPr>
              <a:buNone/>
            </a:pPr>
            <a:r>
              <a:rPr lang="es-ES" b="1" dirty="0"/>
              <a:t>Si tuvieras una canción principal que sonara al entrar en una habitación, ¿cuál sería?</a:t>
            </a:r>
          </a:p>
          <a:p>
            <a:pPr>
              <a:buNone/>
            </a:pPr>
            <a:r>
              <a:rPr lang="es-ES" dirty="0"/>
              <a:t>La canción que me representa sería "</a:t>
            </a:r>
            <a:r>
              <a:rPr lang="es-ES" dirty="0" err="1"/>
              <a:t>Thank</a:t>
            </a:r>
            <a:r>
              <a:rPr lang="es-ES" dirty="0"/>
              <a:t> </a:t>
            </a:r>
            <a:r>
              <a:rPr lang="es-ES" dirty="0" err="1"/>
              <a:t>You</a:t>
            </a:r>
            <a:r>
              <a:rPr lang="es-ES" dirty="0"/>
              <a:t>" de Don Omar.</a:t>
            </a:r>
          </a:p>
          <a:p>
            <a:pPr>
              <a:buNone/>
            </a:pPr>
            <a:r>
              <a:rPr lang="es-ES" b="1" dirty="0"/>
              <a:t>¿Qué lección te ha enseñado tu tiempo en KCC?</a:t>
            </a:r>
          </a:p>
          <a:p>
            <a:pPr>
              <a:buNone/>
            </a:pPr>
            <a:r>
              <a:rPr lang="es-ES" dirty="0"/>
              <a:t>KCC me ha enseñado la importancia de la responsabilidad y el trabajo en equipo.</a:t>
            </a:r>
          </a:p>
          <a:p>
            <a:pPr>
              <a:buNone/>
            </a:pPr>
            <a:r>
              <a:rPr lang="es-ES" b="1" dirty="0"/>
              <a:t>¿Qué consejo tienes para los nuevos empleados?</a:t>
            </a:r>
          </a:p>
          <a:p>
            <a:pPr>
              <a:buNone/>
            </a:pPr>
            <a:r>
              <a:rPr lang="es-ES" dirty="0"/>
              <a:t>Si tienes la oportunidad de aprender algo nuevo, ¡aprovéchala! KCC te ofrece esas oportunidades — no las pierdas.</a:t>
            </a:r>
            <a:endParaRPr lang="en-US" dirty="0"/>
          </a:p>
        </p:txBody>
      </p:sp>
      <p:pic>
        <p:nvPicPr>
          <p:cNvPr id="6" name="Picture 5">
            <a:extLst>
              <a:ext uri="{FF2B5EF4-FFF2-40B4-BE49-F238E27FC236}">
                <a16:creationId xmlns:a16="http://schemas.microsoft.com/office/drawing/2014/main" id="{1504CC16-D9F3-6F39-34E6-9634429A9E4A}"/>
              </a:ext>
            </a:extLst>
          </p:cNvPr>
          <p:cNvPicPr>
            <a:picLocks noChangeAspect="1"/>
          </p:cNvPicPr>
          <p:nvPr/>
        </p:nvPicPr>
        <p:blipFill>
          <a:blip r:embed="rId2"/>
          <a:stretch>
            <a:fillRect/>
          </a:stretch>
        </p:blipFill>
        <p:spPr>
          <a:xfrm>
            <a:off x="5406630" y="2354614"/>
            <a:ext cx="1925185" cy="1283457"/>
          </a:xfrm>
          <a:prstGeom prst="rect">
            <a:avLst/>
          </a:prstGeom>
        </p:spPr>
      </p:pic>
      <p:sp>
        <p:nvSpPr>
          <p:cNvPr id="8" name="TextBox 7">
            <a:extLst>
              <a:ext uri="{FF2B5EF4-FFF2-40B4-BE49-F238E27FC236}">
                <a16:creationId xmlns:a16="http://schemas.microsoft.com/office/drawing/2014/main" id="{1E26B628-D412-C5CE-C036-677D0036460C}"/>
              </a:ext>
            </a:extLst>
          </p:cNvPr>
          <p:cNvSpPr txBox="1"/>
          <p:nvPr/>
        </p:nvSpPr>
        <p:spPr>
          <a:xfrm>
            <a:off x="5220914" y="13340313"/>
            <a:ext cx="4716638" cy="1815882"/>
          </a:xfrm>
          <a:prstGeom prst="rect">
            <a:avLst/>
          </a:prstGeom>
          <a:noFill/>
        </p:spPr>
        <p:txBody>
          <a:bodyPr wrap="square">
            <a:spAutoFit/>
          </a:bodyPr>
          <a:lstStyle/>
          <a:p>
            <a:pPr algn="ctr">
              <a:buNone/>
            </a:pPr>
            <a:r>
              <a:rPr lang="es-ES" sz="1400" b="1" dirty="0">
                <a:solidFill>
                  <a:srgbClr val="00B050"/>
                </a:solidFill>
              </a:rPr>
              <a:t>DATOS DE LOS LISTILLOS
</a:t>
            </a:r>
            <a:r>
              <a:rPr lang="es-ES" sz="1400" b="1" dirty="0"/>
              <a:t>San Patricio en realidad no era irlandés.
Nació en Gran Bretaña (probablemente Gales o Escocia) a finales del siglo IV. Fue secuestrado por saqueadores irlandeses a los 16 años, llevado a Irlanda, luego escapó — y después regresó a Irlanda como misionero.
El azul era originalmente el color asociado a San Patricio; el verde se popularizó mucho después.</a:t>
            </a:r>
            <a:endParaRPr lang="en-US" sz="1400" dirty="0"/>
          </a:p>
        </p:txBody>
      </p:sp>
      <p:pic>
        <p:nvPicPr>
          <p:cNvPr id="4" name="Picture 3">
            <a:extLst>
              <a:ext uri="{FF2B5EF4-FFF2-40B4-BE49-F238E27FC236}">
                <a16:creationId xmlns:a16="http://schemas.microsoft.com/office/drawing/2014/main" id="{3FDD5AEB-1D7E-04C1-5346-06EE556C1AB6}"/>
              </a:ext>
            </a:extLst>
          </p:cNvPr>
          <p:cNvPicPr>
            <a:picLocks noChangeAspect="1"/>
          </p:cNvPicPr>
          <p:nvPr/>
        </p:nvPicPr>
        <p:blipFill>
          <a:blip r:embed="rId3"/>
          <a:stretch>
            <a:fillRect/>
          </a:stretch>
        </p:blipFill>
        <p:spPr>
          <a:xfrm>
            <a:off x="1193543" y="44968"/>
            <a:ext cx="8084901" cy="1560244"/>
          </a:xfrm>
          <a:prstGeom prst="rect">
            <a:avLst/>
          </a:prstGeom>
        </p:spPr>
      </p:pic>
    </p:spTree>
    <p:extLst>
      <p:ext uri="{BB962C8B-B14F-4D97-AF65-F5344CB8AC3E}">
        <p14:creationId xmlns:p14="http://schemas.microsoft.com/office/powerpoint/2010/main" val="1631520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872B5B9-111C-3413-2C45-10DE28D696C3}"/>
              </a:ext>
            </a:extLst>
          </p:cNvPr>
          <p:cNvSpPr txBox="1"/>
          <p:nvPr/>
        </p:nvSpPr>
        <p:spPr>
          <a:xfrm>
            <a:off x="0" y="1322056"/>
            <a:ext cx="10058400" cy="646331"/>
          </a:xfrm>
          <a:prstGeom prst="rect">
            <a:avLst/>
          </a:prstGeom>
          <a:noFill/>
        </p:spPr>
        <p:txBody>
          <a:bodyPr wrap="square" rtlCol="0">
            <a:spAutoFit/>
          </a:bodyPr>
          <a:lstStyle/>
          <a:p>
            <a:pPr algn="ctr"/>
            <a:r>
              <a:rPr lang="en-US" sz="3600" dirty="0">
                <a:solidFill>
                  <a:srgbClr val="002060"/>
                </a:solidFill>
                <a:latin typeface="Cooper Black" panose="0208090404030B020404" pitchFamily="18" charset="0"/>
              </a:rPr>
              <a:t>¡ANUNCIOS Y ESAS COSAS!</a:t>
            </a:r>
          </a:p>
        </p:txBody>
      </p:sp>
      <p:sp>
        <p:nvSpPr>
          <p:cNvPr id="12" name="TextBox 11">
            <a:extLst>
              <a:ext uri="{FF2B5EF4-FFF2-40B4-BE49-F238E27FC236}">
                <a16:creationId xmlns:a16="http://schemas.microsoft.com/office/drawing/2014/main" id="{E89DBA56-BB9D-D78A-9F05-8BC3CEF2593D}"/>
              </a:ext>
            </a:extLst>
          </p:cNvPr>
          <p:cNvSpPr txBox="1"/>
          <p:nvPr/>
        </p:nvSpPr>
        <p:spPr>
          <a:xfrm>
            <a:off x="-25044" y="5676711"/>
            <a:ext cx="3491258" cy="1785104"/>
          </a:xfrm>
          <a:prstGeom prst="rect">
            <a:avLst/>
          </a:prstGeom>
          <a:noFill/>
        </p:spPr>
        <p:txBody>
          <a:bodyPr wrap="square" rtlCol="0">
            <a:spAutoFit/>
          </a:bodyPr>
          <a:lstStyle/>
          <a:p>
            <a:pPr algn="ctr"/>
            <a:r>
              <a:rPr lang="es-ES" sz="1200" b="1" dirty="0">
                <a:solidFill>
                  <a:srgbClr val="00B050"/>
                </a:solidFill>
              </a:rPr>
              <a:t>EL DÍA DE SAN PATRICIO ES EL 17 DE MARZO DE 2026</a:t>
            </a:r>
          </a:p>
          <a:p>
            <a:pPr algn="ctr"/>
            <a:r>
              <a:rPr lang="es-ES" b="1" dirty="0"/>
              <a:t>"¡Buenos días para ti! ¡Ven a probar un poco de magia, seguro que será mejor que una olla de oro!"</a:t>
            </a:r>
            <a:endParaRPr lang="en-US" sz="1400" dirty="0"/>
          </a:p>
          <a:p>
            <a:pPr algn="ctr"/>
            <a:endParaRPr lang="en-US" sz="1400" dirty="0"/>
          </a:p>
        </p:txBody>
      </p:sp>
      <p:pic>
        <p:nvPicPr>
          <p:cNvPr id="32" name="Graphic 31" descr="Whisk with solid fill">
            <a:extLst>
              <a:ext uri="{FF2B5EF4-FFF2-40B4-BE49-F238E27FC236}">
                <a16:creationId xmlns:a16="http://schemas.microsoft.com/office/drawing/2014/main" id="{FB5A5DFB-EBB8-A729-5B2F-5F462FBEAE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08595" y="5625474"/>
            <a:ext cx="401352" cy="401352"/>
          </a:xfrm>
          <a:prstGeom prst="rect">
            <a:avLst/>
          </a:prstGeom>
        </p:spPr>
      </p:pic>
      <p:pic>
        <p:nvPicPr>
          <p:cNvPr id="9" name="Picture 8">
            <a:extLst>
              <a:ext uri="{FF2B5EF4-FFF2-40B4-BE49-F238E27FC236}">
                <a16:creationId xmlns:a16="http://schemas.microsoft.com/office/drawing/2014/main" id="{DFE512A1-B74E-C60F-4AB8-80AE205EF623}"/>
              </a:ext>
            </a:extLst>
          </p:cNvPr>
          <p:cNvPicPr>
            <a:picLocks noChangeAspect="1"/>
          </p:cNvPicPr>
          <p:nvPr/>
        </p:nvPicPr>
        <p:blipFill>
          <a:blip r:embed="rId4"/>
          <a:stretch>
            <a:fillRect/>
          </a:stretch>
        </p:blipFill>
        <p:spPr>
          <a:xfrm>
            <a:off x="266389" y="2616259"/>
            <a:ext cx="3009216" cy="3009216"/>
          </a:xfrm>
          <a:prstGeom prst="rect">
            <a:avLst/>
          </a:prstGeom>
        </p:spPr>
      </p:pic>
      <p:sp>
        <p:nvSpPr>
          <p:cNvPr id="10" name="TextBox 9">
            <a:extLst>
              <a:ext uri="{FF2B5EF4-FFF2-40B4-BE49-F238E27FC236}">
                <a16:creationId xmlns:a16="http://schemas.microsoft.com/office/drawing/2014/main" id="{158F9FE2-6B4F-50C2-F319-F012F4191191}"/>
              </a:ext>
            </a:extLst>
          </p:cNvPr>
          <p:cNvSpPr txBox="1"/>
          <p:nvPr/>
        </p:nvSpPr>
        <p:spPr>
          <a:xfrm>
            <a:off x="62646" y="2093038"/>
            <a:ext cx="3469219" cy="461665"/>
          </a:xfrm>
          <a:prstGeom prst="rect">
            <a:avLst/>
          </a:prstGeom>
          <a:noFill/>
        </p:spPr>
        <p:txBody>
          <a:bodyPr wrap="none" rtlCol="0">
            <a:spAutoFit/>
          </a:bodyPr>
          <a:lstStyle/>
          <a:p>
            <a:r>
              <a:rPr lang="en-US" sz="2400" b="1" dirty="0">
                <a:solidFill>
                  <a:srgbClr val="00B050"/>
                </a:solidFill>
                <a:latin typeface="Kermit Extrabold Expanded" panose="020F0502020204030204" pitchFamily="34" charset="0"/>
              </a:rPr>
              <a:t>COOK’S CORNER</a:t>
            </a:r>
          </a:p>
        </p:txBody>
      </p:sp>
      <p:pic>
        <p:nvPicPr>
          <p:cNvPr id="15" name="Picture 14">
            <a:extLst>
              <a:ext uri="{FF2B5EF4-FFF2-40B4-BE49-F238E27FC236}">
                <a16:creationId xmlns:a16="http://schemas.microsoft.com/office/drawing/2014/main" id="{544D9BF1-8DC2-1D25-DFAB-9EB963F5A195}"/>
              </a:ext>
            </a:extLst>
          </p:cNvPr>
          <p:cNvPicPr>
            <a:picLocks noChangeAspect="1"/>
          </p:cNvPicPr>
          <p:nvPr/>
        </p:nvPicPr>
        <p:blipFill>
          <a:blip r:embed="rId5"/>
          <a:stretch>
            <a:fillRect/>
          </a:stretch>
        </p:blipFill>
        <p:spPr>
          <a:xfrm>
            <a:off x="296561" y="7297607"/>
            <a:ext cx="3212959" cy="2161863"/>
          </a:xfrm>
          <a:prstGeom prst="rect">
            <a:avLst/>
          </a:prstGeom>
        </p:spPr>
      </p:pic>
      <p:sp>
        <p:nvSpPr>
          <p:cNvPr id="23" name="TextBox 22">
            <a:extLst>
              <a:ext uri="{FF2B5EF4-FFF2-40B4-BE49-F238E27FC236}">
                <a16:creationId xmlns:a16="http://schemas.microsoft.com/office/drawing/2014/main" id="{50672D87-E108-0C25-25F9-4991459A7371}"/>
              </a:ext>
            </a:extLst>
          </p:cNvPr>
          <p:cNvSpPr txBox="1"/>
          <p:nvPr/>
        </p:nvSpPr>
        <p:spPr>
          <a:xfrm>
            <a:off x="3757190" y="2125899"/>
            <a:ext cx="6198664" cy="369332"/>
          </a:xfrm>
          <a:prstGeom prst="rect">
            <a:avLst/>
          </a:prstGeom>
          <a:noFill/>
        </p:spPr>
        <p:txBody>
          <a:bodyPr wrap="square">
            <a:spAutoFit/>
          </a:bodyPr>
          <a:lstStyle/>
          <a:p>
            <a:r>
              <a:rPr lang="en-US" b="1" i="0" u="sng" dirty="0">
                <a:solidFill>
                  <a:srgbClr val="BA002F"/>
                </a:solidFill>
                <a:effectLst/>
                <a:latin typeface="Burbank"/>
              </a:rPr>
              <a:t>Magically Delicious Lucky Charms™ </a:t>
            </a:r>
            <a:r>
              <a:rPr lang="en-US" b="1" u="sng" dirty="0">
                <a:solidFill>
                  <a:srgbClr val="BA002F"/>
                </a:solidFill>
                <a:latin typeface="Burbank"/>
              </a:rPr>
              <a:t>Galletas de </a:t>
            </a:r>
            <a:r>
              <a:rPr lang="en-US" b="1" u="sng" dirty="0" err="1">
                <a:solidFill>
                  <a:srgbClr val="BA002F"/>
                </a:solidFill>
                <a:latin typeface="Burbank"/>
              </a:rPr>
              <a:t>cereales</a:t>
            </a:r>
            <a:endParaRPr lang="en-US" b="1" i="0" u="sng" dirty="0">
              <a:solidFill>
                <a:srgbClr val="BA002F"/>
              </a:solidFill>
              <a:effectLst/>
              <a:latin typeface="Burbank"/>
            </a:endParaRPr>
          </a:p>
        </p:txBody>
      </p:sp>
      <p:sp>
        <p:nvSpPr>
          <p:cNvPr id="25" name="TextBox 24">
            <a:extLst>
              <a:ext uri="{FF2B5EF4-FFF2-40B4-BE49-F238E27FC236}">
                <a16:creationId xmlns:a16="http://schemas.microsoft.com/office/drawing/2014/main" id="{347999EC-0EC9-0C0F-1AA4-4E85DE405695}"/>
              </a:ext>
            </a:extLst>
          </p:cNvPr>
          <p:cNvSpPr txBox="1"/>
          <p:nvPr/>
        </p:nvSpPr>
        <p:spPr>
          <a:xfrm>
            <a:off x="3757190" y="2597355"/>
            <a:ext cx="5071730" cy="1200329"/>
          </a:xfrm>
          <a:prstGeom prst="rect">
            <a:avLst/>
          </a:prstGeom>
          <a:noFill/>
        </p:spPr>
        <p:txBody>
          <a:bodyPr wrap="square">
            <a:spAutoFit/>
          </a:bodyPr>
          <a:lstStyle/>
          <a:p>
            <a:pPr>
              <a:buFont typeface="Arial" panose="020B0604020202020204" pitchFamily="34" charset="0"/>
              <a:buChar char="•"/>
            </a:pPr>
            <a:r>
              <a:rPr lang="es-ES" dirty="0">
                <a:solidFill>
                  <a:srgbClr val="222222"/>
                </a:solidFill>
                <a:latin typeface="Poppins" panose="00000500000000000000" pitchFamily="2" charset="0"/>
              </a:rPr>
              <a:t>Tiempo de preparación: 15 minutos
Tiempo total: 1 hora y 20 minutos
Porciones: 36
Calorías por ración: 100</a:t>
            </a:r>
            <a:endParaRPr lang="en-US" b="0" i="0" dirty="0">
              <a:solidFill>
                <a:srgbClr val="222222"/>
              </a:solidFill>
              <a:effectLst/>
              <a:latin typeface="Poppins" panose="00000500000000000000" pitchFamily="2" charset="0"/>
            </a:endParaRPr>
          </a:p>
        </p:txBody>
      </p:sp>
      <p:sp>
        <p:nvSpPr>
          <p:cNvPr id="27" name="TextBox 26">
            <a:extLst>
              <a:ext uri="{FF2B5EF4-FFF2-40B4-BE49-F238E27FC236}">
                <a16:creationId xmlns:a16="http://schemas.microsoft.com/office/drawing/2014/main" id="{8934C7EA-4C64-9BE4-0C6C-23BAE899588C}"/>
              </a:ext>
            </a:extLst>
          </p:cNvPr>
          <p:cNvSpPr txBox="1"/>
          <p:nvPr/>
        </p:nvSpPr>
        <p:spPr>
          <a:xfrm>
            <a:off x="3795941" y="3838253"/>
            <a:ext cx="6198664" cy="1846659"/>
          </a:xfrm>
          <a:prstGeom prst="rect">
            <a:avLst/>
          </a:prstGeom>
          <a:noFill/>
        </p:spPr>
        <p:txBody>
          <a:bodyPr wrap="square">
            <a:spAutoFit/>
          </a:bodyPr>
          <a:lstStyle/>
          <a:p>
            <a:r>
              <a:rPr lang="en-US" b="1" dirty="0">
                <a:solidFill>
                  <a:srgbClr val="BA002F"/>
                </a:solidFill>
                <a:latin typeface="Burbank"/>
              </a:rPr>
              <a:t>Lista de ingredientes</a:t>
            </a:r>
            <a:r>
              <a:rPr lang="en-US" sz="1600" dirty="0">
                <a:solidFill>
                  <a:srgbClr val="222222"/>
                </a:solidFill>
                <a:latin typeface="Poppins" panose="00000500000000000000" pitchFamily="2" charset="0"/>
              </a:rPr>
              <a:t>1 </a:t>
            </a:r>
            <a:r>
              <a:rPr lang="en-US" sz="1600" dirty="0" err="1">
                <a:solidFill>
                  <a:srgbClr val="222222"/>
                </a:solidFill>
                <a:latin typeface="Poppins" panose="00000500000000000000" pitchFamily="2" charset="0"/>
              </a:rPr>
              <a:t>sobremesa</a:t>
            </a:r>
            <a:r>
              <a:rPr lang="en-US" sz="1600" dirty="0">
                <a:solidFill>
                  <a:srgbClr val="222222"/>
                </a:solidFill>
                <a:latin typeface="Poppins" panose="00000500000000000000" pitchFamily="2" charset="0"/>
              </a:rPr>
              <a:t> (17,5 oz) </a:t>
            </a:r>
            <a:r>
              <a:rPr lang="en-US" sz="1600" dirty="0" err="1">
                <a:solidFill>
                  <a:srgbClr val="222222"/>
                </a:solidFill>
                <a:latin typeface="Poppins" panose="00000500000000000000" pitchFamily="2" charset="0"/>
              </a:rPr>
              <a:t>mezcla</a:t>
            </a:r>
            <a:r>
              <a:rPr lang="en-US" sz="1600" dirty="0">
                <a:solidFill>
                  <a:srgbClr val="222222"/>
                </a:solidFill>
                <a:latin typeface="Poppins" panose="00000500000000000000" pitchFamily="2" charset="0"/>
              </a:rPr>
              <a:t> para galletas de </a:t>
            </a:r>
            <a:r>
              <a:rPr lang="en-US" sz="1600" dirty="0" err="1">
                <a:solidFill>
                  <a:srgbClr val="222222"/>
                </a:solidFill>
                <a:latin typeface="Poppins" panose="00000500000000000000" pitchFamily="2" charset="0"/>
              </a:rPr>
              <a:t>azúcar</a:t>
            </a:r>
            <a:r>
              <a:rPr lang="en-US" sz="1600" dirty="0">
                <a:solidFill>
                  <a:srgbClr val="222222"/>
                </a:solidFill>
                <a:latin typeface="Poppins" panose="00000500000000000000" pitchFamily="2" charset="0"/>
              </a:rPr>
              <a:t> Betty Crocker™
1/2 </a:t>
            </a:r>
            <a:r>
              <a:rPr lang="en-US" sz="1600" dirty="0" err="1">
                <a:solidFill>
                  <a:srgbClr val="222222"/>
                </a:solidFill>
                <a:latin typeface="Poppins" panose="00000500000000000000" pitchFamily="2" charset="0"/>
              </a:rPr>
              <a:t>taza</a:t>
            </a:r>
            <a:r>
              <a:rPr lang="en-US" sz="1600" dirty="0">
                <a:solidFill>
                  <a:srgbClr val="222222"/>
                </a:solidFill>
                <a:latin typeface="Poppins" panose="00000500000000000000" pitchFamily="2" charset="0"/>
              </a:rPr>
              <a:t> de </a:t>
            </a:r>
            <a:r>
              <a:rPr lang="en-US" sz="1600" dirty="0" err="1">
                <a:solidFill>
                  <a:srgbClr val="222222"/>
                </a:solidFill>
                <a:latin typeface="Poppins" panose="00000500000000000000" pitchFamily="2" charset="0"/>
              </a:rPr>
              <a:t>mantequilla</a:t>
            </a:r>
            <a:r>
              <a:rPr lang="en-US" sz="1600" dirty="0">
                <a:solidFill>
                  <a:srgbClr val="222222"/>
                </a:solidFill>
                <a:latin typeface="Poppins" panose="00000500000000000000" pitchFamily="2" charset="0"/>
              </a:rPr>
              <a:t>, </a:t>
            </a:r>
            <a:r>
              <a:rPr lang="en-US" sz="1600" dirty="0" err="1">
                <a:solidFill>
                  <a:srgbClr val="222222"/>
                </a:solidFill>
                <a:latin typeface="Poppins" panose="00000500000000000000" pitchFamily="2" charset="0"/>
              </a:rPr>
              <a:t>ablandada</a:t>
            </a:r>
            <a:r>
              <a:rPr lang="en-US" sz="1600" dirty="0">
                <a:solidFill>
                  <a:srgbClr val="222222"/>
                </a:solidFill>
                <a:latin typeface="Poppins" panose="00000500000000000000" pitchFamily="2" charset="0"/>
              </a:rPr>
              <a:t>
1 huevo
2 </a:t>
            </a:r>
            <a:r>
              <a:rPr lang="en-US" sz="1600" dirty="0" err="1">
                <a:solidFill>
                  <a:srgbClr val="222222"/>
                </a:solidFill>
                <a:latin typeface="Poppins" panose="00000500000000000000" pitchFamily="2" charset="0"/>
              </a:rPr>
              <a:t>tazas</a:t>
            </a:r>
            <a:r>
              <a:rPr lang="en-US" sz="1600" dirty="0">
                <a:solidFill>
                  <a:srgbClr val="222222"/>
                </a:solidFill>
                <a:latin typeface="Poppins" panose="00000500000000000000" pitchFamily="2" charset="0"/>
              </a:rPr>
              <a:t> de cereal Lucky Charms™ Honey Clovers
1/2 </a:t>
            </a:r>
            <a:r>
              <a:rPr lang="en-US" sz="1600" dirty="0" err="1">
                <a:solidFill>
                  <a:srgbClr val="222222"/>
                </a:solidFill>
                <a:latin typeface="Poppins" panose="00000500000000000000" pitchFamily="2" charset="0"/>
              </a:rPr>
              <a:t>taza</a:t>
            </a:r>
            <a:r>
              <a:rPr lang="en-US" sz="1600" dirty="0">
                <a:solidFill>
                  <a:srgbClr val="222222"/>
                </a:solidFill>
                <a:latin typeface="Poppins" panose="00000500000000000000" pitchFamily="2" charset="0"/>
              </a:rPr>
              <a:t> de chips de </a:t>
            </a:r>
            <a:r>
              <a:rPr lang="en-US" sz="1600" dirty="0" err="1">
                <a:solidFill>
                  <a:srgbClr val="222222"/>
                </a:solidFill>
                <a:latin typeface="Poppins" panose="00000500000000000000" pitchFamily="2" charset="0"/>
              </a:rPr>
              <a:t>vainilla</a:t>
            </a:r>
            <a:r>
              <a:rPr lang="en-US" sz="1600" dirty="0">
                <a:solidFill>
                  <a:srgbClr val="222222"/>
                </a:solidFill>
                <a:latin typeface="Poppins" panose="00000500000000000000" pitchFamily="2" charset="0"/>
              </a:rPr>
              <a:t> </a:t>
            </a:r>
            <a:r>
              <a:rPr lang="en-US" sz="1600" dirty="0" err="1">
                <a:solidFill>
                  <a:srgbClr val="222222"/>
                </a:solidFill>
                <a:latin typeface="Poppins" panose="00000500000000000000" pitchFamily="2" charset="0"/>
              </a:rPr>
              <a:t>blanca</a:t>
            </a:r>
            <a:r>
              <a:rPr lang="en-US" sz="1600" dirty="0">
                <a:solidFill>
                  <a:srgbClr val="222222"/>
                </a:solidFill>
                <a:latin typeface="Poppins" panose="00000500000000000000" pitchFamily="2" charset="0"/>
              </a:rPr>
              <a:t> para </a:t>
            </a:r>
            <a:r>
              <a:rPr lang="en-US" sz="1600" dirty="0" err="1">
                <a:solidFill>
                  <a:srgbClr val="222222"/>
                </a:solidFill>
                <a:latin typeface="Poppins" panose="00000500000000000000" pitchFamily="2" charset="0"/>
              </a:rPr>
              <a:t>hornear</a:t>
            </a:r>
            <a:r>
              <a:rPr lang="en-US" sz="1600" dirty="0">
                <a:solidFill>
                  <a:srgbClr val="222222"/>
                </a:solidFill>
                <a:latin typeface="Poppins" panose="00000500000000000000" pitchFamily="2" charset="0"/>
              </a:rPr>
              <a:t>
1 </a:t>
            </a:r>
            <a:r>
              <a:rPr lang="en-US" sz="1600" dirty="0" err="1">
                <a:solidFill>
                  <a:srgbClr val="222222"/>
                </a:solidFill>
                <a:latin typeface="Poppins" panose="00000500000000000000" pitchFamily="2" charset="0"/>
              </a:rPr>
              <a:t>cucharada</a:t>
            </a:r>
            <a:r>
              <a:rPr lang="en-US" sz="1600" dirty="0">
                <a:solidFill>
                  <a:srgbClr val="222222"/>
                </a:solidFill>
                <a:latin typeface="Poppins" panose="00000500000000000000" pitchFamily="2" charset="0"/>
              </a:rPr>
              <a:t> de </a:t>
            </a:r>
            <a:r>
              <a:rPr lang="en-US" sz="1600" dirty="0" err="1">
                <a:solidFill>
                  <a:srgbClr val="222222"/>
                </a:solidFill>
                <a:latin typeface="Poppins" panose="00000500000000000000" pitchFamily="2" charset="0"/>
              </a:rPr>
              <a:t>chispas</a:t>
            </a:r>
            <a:r>
              <a:rPr lang="en-US" sz="1600" dirty="0">
                <a:solidFill>
                  <a:srgbClr val="222222"/>
                </a:solidFill>
                <a:latin typeface="Poppins" panose="00000500000000000000" pitchFamily="2" charset="0"/>
              </a:rPr>
              <a:t> de </a:t>
            </a:r>
            <a:r>
              <a:rPr lang="en-US" sz="1600" dirty="0" err="1">
                <a:solidFill>
                  <a:srgbClr val="222222"/>
                </a:solidFill>
                <a:latin typeface="Poppins" panose="00000500000000000000" pitchFamily="2" charset="0"/>
              </a:rPr>
              <a:t>caramelo</a:t>
            </a:r>
            <a:r>
              <a:rPr lang="en-US" sz="1600" dirty="0">
                <a:solidFill>
                  <a:srgbClr val="222222"/>
                </a:solidFill>
                <a:latin typeface="Poppins" panose="00000500000000000000" pitchFamily="2" charset="0"/>
              </a:rPr>
              <a:t> </a:t>
            </a:r>
            <a:r>
              <a:rPr lang="en-US" sz="1600" dirty="0" err="1">
                <a:solidFill>
                  <a:srgbClr val="222222"/>
                </a:solidFill>
                <a:latin typeface="Poppins" panose="00000500000000000000" pitchFamily="2" charset="0"/>
              </a:rPr>
              <a:t>arcoíris</a:t>
            </a:r>
            <a:endParaRPr lang="en-US" sz="1600" b="0" i="0" dirty="0">
              <a:solidFill>
                <a:srgbClr val="222222"/>
              </a:solidFill>
              <a:effectLst/>
              <a:latin typeface="Poppins" panose="00000500000000000000" pitchFamily="2" charset="0"/>
            </a:endParaRPr>
          </a:p>
        </p:txBody>
      </p:sp>
      <p:sp>
        <p:nvSpPr>
          <p:cNvPr id="29" name="TextBox 28">
            <a:extLst>
              <a:ext uri="{FF2B5EF4-FFF2-40B4-BE49-F238E27FC236}">
                <a16:creationId xmlns:a16="http://schemas.microsoft.com/office/drawing/2014/main" id="{F9BDABBB-654C-39B7-A411-B323E5DBC178}"/>
              </a:ext>
            </a:extLst>
          </p:cNvPr>
          <p:cNvSpPr txBox="1"/>
          <p:nvPr/>
        </p:nvSpPr>
        <p:spPr>
          <a:xfrm>
            <a:off x="3795940" y="5886174"/>
            <a:ext cx="6159913" cy="7848302"/>
          </a:xfrm>
          <a:prstGeom prst="rect">
            <a:avLst/>
          </a:prstGeom>
          <a:noFill/>
        </p:spPr>
        <p:txBody>
          <a:bodyPr wrap="square">
            <a:spAutoFit/>
          </a:bodyPr>
          <a:lstStyle/>
          <a:p>
            <a:r>
              <a:rPr lang="en-US" b="1" dirty="0" err="1">
                <a:solidFill>
                  <a:srgbClr val="BA002F"/>
                </a:solidFill>
                <a:latin typeface="Burbank"/>
              </a:rPr>
              <a:t>Preparación</a:t>
            </a:r>
            <a:r>
              <a:rPr lang="es-ES" dirty="0"/>
              <a:t>¡</a:t>
            </a:r>
          </a:p>
          <a:p>
            <a:r>
              <a:rPr lang="es-ES" dirty="0"/>
              <a:t>Ah, ahora, reuníos y vamos a hornear un poco de magia! </a:t>
            </a:r>
          </a:p>
          <a:p>
            <a:r>
              <a:rPr lang="es-ES" dirty="0"/>
              <a:t>
Primero, calienta el horno a unos 350°F bien </a:t>
            </a:r>
            <a:r>
              <a:rPr lang="es-ES" dirty="0" err="1"/>
              <a:t>tostidos</a:t>
            </a:r>
            <a:r>
              <a:rPr lang="es-ES" dirty="0"/>
              <a:t>, para que esté tan cálido como un día soleado en la Isla Esmeralda. Forra tus bandejas con papel de horno, bien ordenado.
</a:t>
            </a:r>
          </a:p>
          <a:p>
            <a:r>
              <a:rPr lang="es-ES" dirty="0"/>
              <a:t>En un gran bol, mezcla la mezcla de galletas, la mantequilla ablandada (blanda como un pétalo de trébol) y el huevo. Dale una buena mezcla hasta que quede una masa blanda. Luego añade los cereales, las patatas fritas para hornear y un poco de caramelos dulces. 
</a:t>
            </a:r>
          </a:p>
          <a:p>
            <a:r>
              <a:rPr lang="es-ES" dirty="0"/>
              <a:t>Deja caer la masa en cucharadas redondeadas sobre las bandejas de galletas, dejando unos 60 cm entre cada pequeño montículo — ¡dales espacio para que se muevan!
</a:t>
            </a:r>
          </a:p>
          <a:p>
            <a:r>
              <a:rPr lang="es-ES" dirty="0"/>
              <a:t>Hornea durante 9 a 11 minutos, hasta que los bordes se tornen de un marrón dorado claro y encantador, como una olla de oro al final del arcoíris. Deja reposar las galletas en la bandeja durante 1 minuto y luego muévelas suavemente a una rejilla de enfriamiento. 
</a:t>
            </a:r>
          </a:p>
          <a:p>
            <a:r>
              <a:rPr lang="es-ES" dirty="0"/>
              <a:t>Déjalos enfriar completamente — unos 30 minutos — si puedes esperar tanto.</a:t>
            </a:r>
          </a:p>
          <a:p>
            <a:r>
              <a:rPr lang="es-ES" dirty="0"/>
              <a:t>Ahí lo tenéis: ¡dulces dignos del tesoro de un duende! 🍪✨</a:t>
            </a:r>
            <a:endParaRPr lang="en-US" dirty="0"/>
          </a:p>
        </p:txBody>
      </p:sp>
      <p:cxnSp>
        <p:nvCxnSpPr>
          <p:cNvPr id="13" name="Straight Connector 12">
            <a:extLst>
              <a:ext uri="{FF2B5EF4-FFF2-40B4-BE49-F238E27FC236}">
                <a16:creationId xmlns:a16="http://schemas.microsoft.com/office/drawing/2014/main" id="{885DA9A8-8879-8137-00A6-5A70C8FD2FBC}"/>
              </a:ext>
            </a:extLst>
          </p:cNvPr>
          <p:cNvCxnSpPr>
            <a:cxnSpLocks/>
          </p:cNvCxnSpPr>
          <p:nvPr/>
        </p:nvCxnSpPr>
        <p:spPr>
          <a:xfrm>
            <a:off x="62646" y="2005321"/>
            <a:ext cx="9893207"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8BB2272-D6B9-8E55-428F-0E4B8627538A}"/>
              </a:ext>
            </a:extLst>
          </p:cNvPr>
          <p:cNvCxnSpPr>
            <a:cxnSpLocks/>
          </p:cNvCxnSpPr>
          <p:nvPr/>
        </p:nvCxnSpPr>
        <p:spPr>
          <a:xfrm flipH="1">
            <a:off x="9955853" y="2005321"/>
            <a:ext cx="21265" cy="1149676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03CD72B-EE6C-F190-D44E-3873F34DEABA}"/>
              </a:ext>
            </a:extLst>
          </p:cNvPr>
          <p:cNvCxnSpPr>
            <a:cxnSpLocks/>
          </p:cNvCxnSpPr>
          <p:nvPr/>
        </p:nvCxnSpPr>
        <p:spPr>
          <a:xfrm>
            <a:off x="41064" y="2005321"/>
            <a:ext cx="42847" cy="7711108"/>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1B1951C-569B-6DEB-EB71-198D6CB7B4EE}"/>
              </a:ext>
            </a:extLst>
          </p:cNvPr>
          <p:cNvCxnSpPr>
            <a:cxnSpLocks/>
          </p:cNvCxnSpPr>
          <p:nvPr/>
        </p:nvCxnSpPr>
        <p:spPr>
          <a:xfrm>
            <a:off x="3714659" y="13502081"/>
            <a:ext cx="6262459"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B3D79CB-D175-F07B-6358-DED7DB89BA93}"/>
              </a:ext>
            </a:extLst>
          </p:cNvPr>
          <p:cNvCxnSpPr>
            <a:cxnSpLocks/>
          </p:cNvCxnSpPr>
          <p:nvPr/>
        </p:nvCxnSpPr>
        <p:spPr>
          <a:xfrm>
            <a:off x="83911" y="9716429"/>
            <a:ext cx="3630748"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DA3D646-9C78-6DA4-F74C-4BC907AF4958}"/>
              </a:ext>
            </a:extLst>
          </p:cNvPr>
          <p:cNvCxnSpPr>
            <a:cxnSpLocks/>
          </p:cNvCxnSpPr>
          <p:nvPr/>
        </p:nvCxnSpPr>
        <p:spPr>
          <a:xfrm>
            <a:off x="3714659" y="9716430"/>
            <a:ext cx="0" cy="3785651"/>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038B8A45-C1B9-B651-C722-7D06DE1279A4}"/>
              </a:ext>
            </a:extLst>
          </p:cNvPr>
          <p:cNvSpPr txBox="1"/>
          <p:nvPr/>
        </p:nvSpPr>
        <p:spPr>
          <a:xfrm>
            <a:off x="-11901" y="13587141"/>
            <a:ext cx="9883169" cy="523220"/>
          </a:xfrm>
          <a:prstGeom prst="rect">
            <a:avLst/>
          </a:prstGeom>
          <a:noFill/>
        </p:spPr>
        <p:txBody>
          <a:bodyPr wrap="square">
            <a:spAutoFit/>
          </a:bodyPr>
          <a:lstStyle/>
          <a:p>
            <a:pPr algn="ctr">
              <a:buNone/>
            </a:pPr>
            <a:r>
              <a:rPr lang="es-ES" sz="2800" dirty="0">
                <a:solidFill>
                  <a:srgbClr val="002060"/>
                </a:solidFill>
              </a:rPr>
              <a:t>Momentos de marzo que hicieron historia</a:t>
            </a:r>
            <a:endParaRPr lang="en-US" sz="2800" dirty="0">
              <a:solidFill>
                <a:srgbClr val="002060"/>
              </a:solidFill>
            </a:endParaRPr>
          </a:p>
        </p:txBody>
      </p:sp>
      <p:sp>
        <p:nvSpPr>
          <p:cNvPr id="47" name="Rectangle 46">
            <a:extLst>
              <a:ext uri="{FF2B5EF4-FFF2-40B4-BE49-F238E27FC236}">
                <a16:creationId xmlns:a16="http://schemas.microsoft.com/office/drawing/2014/main" id="{3D2E4B28-2112-F67C-7B12-3A8D08F4EF1F}"/>
              </a:ext>
            </a:extLst>
          </p:cNvPr>
          <p:cNvSpPr/>
          <p:nvPr/>
        </p:nvSpPr>
        <p:spPr>
          <a:xfrm>
            <a:off x="41064" y="13587141"/>
            <a:ext cx="9953541" cy="1457943"/>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82F774CD-CFAF-A42E-31DB-3D6511AB0C02}"/>
              </a:ext>
            </a:extLst>
          </p:cNvPr>
          <p:cNvSpPr txBox="1"/>
          <p:nvPr/>
        </p:nvSpPr>
        <p:spPr>
          <a:xfrm>
            <a:off x="23082" y="13967868"/>
            <a:ext cx="10083444" cy="830997"/>
          </a:xfrm>
          <a:prstGeom prst="rect">
            <a:avLst/>
          </a:prstGeom>
          <a:noFill/>
        </p:spPr>
        <p:txBody>
          <a:bodyPr wrap="square">
            <a:spAutoFit/>
          </a:bodyPr>
          <a:lstStyle/>
          <a:p>
            <a:r>
              <a:rPr lang="es-ES" sz="1200" dirty="0"/>
              <a:t>10 de marzo de 1876 – La primera llamada telefónica realizada por Alexander Graham Bell
24 de marzo de 1972 – El Padrino se estrena en cines
2 de marzo de 1983 – El álbum Thriller de Michael Jackson alcanza el #1 (se convertiría en el álbum más vendido de todos los tiempos)
28 de marzo de 1992 - Christian </a:t>
            </a:r>
            <a:r>
              <a:rPr lang="es-ES" sz="1200" dirty="0" err="1"/>
              <a:t>Laettner</a:t>
            </a:r>
            <a:r>
              <a:rPr lang="es-ES" sz="1200" dirty="0"/>
              <a:t> anotó su famoso tiro en la bocina ("</a:t>
            </a:r>
            <a:r>
              <a:rPr lang="es-ES" sz="1200" dirty="0" err="1"/>
              <a:t>The</a:t>
            </a:r>
            <a:r>
              <a:rPr lang="es-ES" sz="1200" dirty="0"/>
              <a:t> </a:t>
            </a:r>
            <a:r>
              <a:rPr lang="es-ES" sz="1200" dirty="0" err="1"/>
              <a:t>Shot</a:t>
            </a:r>
            <a:r>
              <a:rPr lang="es-ES" sz="1200" dirty="0"/>
              <a:t>") para derrotar a Kentucky 104-103 en la prórroga</a:t>
            </a:r>
            <a:endParaRPr lang="en-US" sz="1200" dirty="0">
              <a:latin typeface="Google Sans"/>
            </a:endParaRPr>
          </a:p>
        </p:txBody>
      </p:sp>
      <p:sp>
        <p:nvSpPr>
          <p:cNvPr id="60" name="TextBox 59">
            <a:extLst>
              <a:ext uri="{FF2B5EF4-FFF2-40B4-BE49-F238E27FC236}">
                <a16:creationId xmlns:a16="http://schemas.microsoft.com/office/drawing/2014/main" id="{DFD55FA3-E1EE-F4B4-6173-905A4DA0CF5B}"/>
              </a:ext>
            </a:extLst>
          </p:cNvPr>
          <p:cNvSpPr txBox="1"/>
          <p:nvPr/>
        </p:nvSpPr>
        <p:spPr>
          <a:xfrm>
            <a:off x="0" y="15120255"/>
            <a:ext cx="2583977" cy="400110"/>
          </a:xfrm>
          <a:prstGeom prst="rect">
            <a:avLst/>
          </a:prstGeom>
          <a:noFill/>
        </p:spPr>
        <p:txBody>
          <a:bodyPr wrap="none" rtlCol="0">
            <a:spAutoFit/>
          </a:bodyPr>
          <a:lstStyle/>
          <a:p>
            <a:r>
              <a:rPr lang="en-US" sz="2000" dirty="0"/>
              <a:t>Marzo 2026: ISSUE #3</a:t>
            </a:r>
          </a:p>
        </p:txBody>
      </p:sp>
      <p:sp>
        <p:nvSpPr>
          <p:cNvPr id="61" name="TextBox 60">
            <a:extLst>
              <a:ext uri="{FF2B5EF4-FFF2-40B4-BE49-F238E27FC236}">
                <a16:creationId xmlns:a16="http://schemas.microsoft.com/office/drawing/2014/main" id="{616D7EBE-D6A0-EE96-D819-ECB1CB4DDFAD}"/>
              </a:ext>
            </a:extLst>
          </p:cNvPr>
          <p:cNvSpPr txBox="1"/>
          <p:nvPr/>
        </p:nvSpPr>
        <p:spPr>
          <a:xfrm>
            <a:off x="8828920" y="15122317"/>
            <a:ext cx="1421949" cy="400110"/>
          </a:xfrm>
          <a:prstGeom prst="rect">
            <a:avLst/>
          </a:prstGeom>
          <a:noFill/>
        </p:spPr>
        <p:txBody>
          <a:bodyPr wrap="square" rtlCol="0">
            <a:spAutoFit/>
          </a:bodyPr>
          <a:lstStyle/>
          <a:p>
            <a:r>
              <a:rPr lang="en-US" sz="2000" dirty="0" err="1"/>
              <a:t>página</a:t>
            </a:r>
            <a:r>
              <a:rPr lang="en-US" sz="2000" dirty="0"/>
              <a:t> 3</a:t>
            </a:r>
          </a:p>
        </p:txBody>
      </p:sp>
      <p:pic>
        <p:nvPicPr>
          <p:cNvPr id="2" name="Picture 1">
            <a:extLst>
              <a:ext uri="{FF2B5EF4-FFF2-40B4-BE49-F238E27FC236}">
                <a16:creationId xmlns:a16="http://schemas.microsoft.com/office/drawing/2014/main" id="{C1861D88-2360-819B-6562-FDA37D47EDB4}"/>
              </a:ext>
            </a:extLst>
          </p:cNvPr>
          <p:cNvPicPr>
            <a:picLocks noChangeAspect="1"/>
          </p:cNvPicPr>
          <p:nvPr/>
        </p:nvPicPr>
        <p:blipFill>
          <a:blip r:embed="rId6"/>
          <a:stretch>
            <a:fillRect/>
          </a:stretch>
        </p:blipFill>
        <p:spPr>
          <a:xfrm>
            <a:off x="112927" y="9907551"/>
            <a:ext cx="3383527" cy="3544210"/>
          </a:xfrm>
          <a:prstGeom prst="rect">
            <a:avLst/>
          </a:prstGeom>
        </p:spPr>
      </p:pic>
      <p:pic>
        <p:nvPicPr>
          <p:cNvPr id="3" name="Picture 2">
            <a:extLst>
              <a:ext uri="{FF2B5EF4-FFF2-40B4-BE49-F238E27FC236}">
                <a16:creationId xmlns:a16="http://schemas.microsoft.com/office/drawing/2014/main" id="{56FD0397-E102-1BBD-37BA-CCEA2475AADE}"/>
              </a:ext>
            </a:extLst>
          </p:cNvPr>
          <p:cNvPicPr>
            <a:picLocks noChangeAspect="1"/>
          </p:cNvPicPr>
          <p:nvPr/>
        </p:nvPicPr>
        <p:blipFill>
          <a:blip r:embed="rId7"/>
          <a:stretch>
            <a:fillRect/>
          </a:stretch>
        </p:blipFill>
        <p:spPr>
          <a:xfrm>
            <a:off x="1356602" y="-26702"/>
            <a:ext cx="7416404" cy="1431236"/>
          </a:xfrm>
          <a:prstGeom prst="rect">
            <a:avLst/>
          </a:prstGeom>
        </p:spPr>
      </p:pic>
    </p:spTree>
    <p:extLst>
      <p:ext uri="{BB962C8B-B14F-4D97-AF65-F5344CB8AC3E}">
        <p14:creationId xmlns:p14="http://schemas.microsoft.com/office/powerpoint/2010/main" val="2853990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0B5D42-27D2-C47C-9AE9-65688C6B9FCE}"/>
              </a:ext>
            </a:extLst>
          </p:cNvPr>
          <p:cNvSpPr txBox="1"/>
          <p:nvPr/>
        </p:nvSpPr>
        <p:spPr>
          <a:xfrm>
            <a:off x="8896350" y="15122317"/>
            <a:ext cx="1354519" cy="400110"/>
          </a:xfrm>
          <a:prstGeom prst="rect">
            <a:avLst/>
          </a:prstGeom>
          <a:noFill/>
        </p:spPr>
        <p:txBody>
          <a:bodyPr wrap="square" rtlCol="0">
            <a:spAutoFit/>
          </a:bodyPr>
          <a:lstStyle/>
          <a:p>
            <a:r>
              <a:rPr lang="en-US" sz="2000" dirty="0" err="1"/>
              <a:t>página</a:t>
            </a:r>
            <a:r>
              <a:rPr lang="en-US" sz="2000" dirty="0"/>
              <a:t> 4</a:t>
            </a:r>
          </a:p>
        </p:txBody>
      </p:sp>
      <p:sp>
        <p:nvSpPr>
          <p:cNvPr id="12" name="TextBox 11">
            <a:extLst>
              <a:ext uri="{FF2B5EF4-FFF2-40B4-BE49-F238E27FC236}">
                <a16:creationId xmlns:a16="http://schemas.microsoft.com/office/drawing/2014/main" id="{D533CB5E-A7D8-68B0-B573-38351DE0EAF5}"/>
              </a:ext>
            </a:extLst>
          </p:cNvPr>
          <p:cNvSpPr txBox="1"/>
          <p:nvPr/>
        </p:nvSpPr>
        <p:spPr>
          <a:xfrm>
            <a:off x="264546" y="1253723"/>
            <a:ext cx="10058400" cy="646331"/>
          </a:xfrm>
          <a:prstGeom prst="rect">
            <a:avLst/>
          </a:prstGeom>
          <a:noFill/>
        </p:spPr>
        <p:txBody>
          <a:bodyPr wrap="square">
            <a:spAutoFit/>
          </a:bodyPr>
          <a:lstStyle/>
          <a:p>
            <a:pPr algn="ctr"/>
            <a:r>
              <a:rPr lang="en-US" sz="3500" dirty="0" err="1">
                <a:solidFill>
                  <a:srgbClr val="002060"/>
                </a:solidFill>
                <a:latin typeface="Aharoni" panose="02010803020104030203" pitchFamily="2" charset="-79"/>
                <a:cs typeface="Aharoni" panose="02010803020104030203" pitchFamily="2" charset="-79"/>
              </a:rPr>
              <a:t>Operaciones</a:t>
            </a:r>
            <a:r>
              <a:rPr lang="en-US" sz="3500" dirty="0">
                <a:solidFill>
                  <a:srgbClr val="002060"/>
                </a:solidFill>
                <a:latin typeface="Aharoni" panose="02010803020104030203" pitchFamily="2" charset="-79"/>
                <a:cs typeface="Aharoni" panose="02010803020104030203" pitchFamily="2" charset="-79"/>
              </a:rPr>
              <a:t> </a:t>
            </a:r>
            <a:r>
              <a:rPr lang="en-US" sz="3500" dirty="0" err="1">
                <a:solidFill>
                  <a:srgbClr val="002060"/>
                </a:solidFill>
                <a:latin typeface="Aharoni" panose="02010803020104030203" pitchFamily="2" charset="-79"/>
                <a:cs typeface="Aharoni" panose="02010803020104030203" pitchFamily="2" charset="-79"/>
              </a:rPr>
              <a:t>en</a:t>
            </a:r>
            <a:r>
              <a:rPr lang="en-US" sz="3500" dirty="0">
                <a:solidFill>
                  <a:srgbClr val="002060"/>
                </a:solidFill>
                <a:latin typeface="Aharoni" panose="02010803020104030203" pitchFamily="2" charset="-79"/>
                <a:cs typeface="Aharoni" panose="02010803020104030203" pitchFamily="2" charset="-79"/>
              </a:rPr>
              <a:t> </a:t>
            </a:r>
            <a:r>
              <a:rPr lang="en-US" sz="3500" dirty="0" err="1">
                <a:solidFill>
                  <a:srgbClr val="002060"/>
                </a:solidFill>
                <a:latin typeface="Aharoni" panose="02010803020104030203" pitchFamily="2" charset="-79"/>
                <a:cs typeface="Aharoni" panose="02010803020104030203" pitchFamily="2" charset="-79"/>
              </a:rPr>
              <a:t>acción</a:t>
            </a:r>
            <a:endParaRPr lang="en-US" sz="3500" dirty="0">
              <a:solidFill>
                <a:srgbClr val="002060"/>
              </a:solidFill>
              <a:latin typeface="Aharoni" panose="02010803020104030203" pitchFamily="2" charset="-79"/>
              <a:cs typeface="Aharoni" panose="02010803020104030203" pitchFamily="2" charset="-79"/>
            </a:endParaRPr>
          </a:p>
        </p:txBody>
      </p:sp>
      <p:sp>
        <p:nvSpPr>
          <p:cNvPr id="15" name="TextBox 14">
            <a:extLst>
              <a:ext uri="{FF2B5EF4-FFF2-40B4-BE49-F238E27FC236}">
                <a16:creationId xmlns:a16="http://schemas.microsoft.com/office/drawing/2014/main" id="{944E206D-BFCE-8FFF-2736-7CE84973374A}"/>
              </a:ext>
            </a:extLst>
          </p:cNvPr>
          <p:cNvSpPr txBox="1"/>
          <p:nvPr/>
        </p:nvSpPr>
        <p:spPr>
          <a:xfrm>
            <a:off x="51896" y="5830287"/>
            <a:ext cx="4737011" cy="6118598"/>
          </a:xfrm>
          <a:prstGeom prst="rect">
            <a:avLst/>
          </a:prstGeom>
          <a:noFill/>
          <a:ln w="38100">
            <a:solidFill>
              <a:srgbClr val="002060"/>
            </a:solidFill>
          </a:ln>
        </p:spPr>
        <p:txBody>
          <a:bodyPr wrap="square">
            <a:spAutoFit/>
          </a:bodyPr>
          <a:lstStyle/>
          <a:p>
            <a:pPr algn="ctr">
              <a:lnSpc>
                <a:spcPct val="115000"/>
              </a:lnSpc>
              <a:spcBef>
                <a:spcPts val="2400"/>
              </a:spcBef>
            </a:pPr>
            <a:r>
              <a:rPr lang="en-US" sz="2400" b="1" kern="0" dirty="0">
                <a:solidFill>
                  <a:srgbClr val="002060"/>
                </a:solidFill>
                <a:latin typeface="Calibri" panose="020F0502020204030204" pitchFamily="34" charset="0"/>
                <a:ea typeface="MS Gothic" panose="020B0609070205080204" pitchFamily="49" charset="-128"/>
                <a:cs typeface="Times New Roman" panose="02020603050405020304" pitchFamily="18" charset="0"/>
              </a:rPr>
              <a:t>INGENIERÍA DE FABRICACIÓN</a:t>
            </a:r>
          </a:p>
          <a:p>
            <a:r>
              <a:rPr lang="es-ES" sz="1300" b="1" dirty="0"/>
              <a:t>1. Victorias y Momentos Destacados</a:t>
            </a:r>
          </a:p>
          <a:p>
            <a:r>
              <a:rPr lang="es-ES" sz="1300" dirty="0"/>
              <a:t>Sabrina Phelps y su equipo en Grassland (Sebastian Bilbao, Sam Allen y Brandon Moore) han completado el tercer prototipo de la carcasa del colector térmico para NVIRIQ:
Investigamos y diseñamos el estante adecuado para descargar el palet de cristal de forma segura. 
Trabajé con Sandra L. para completar la lista de materiales para Epicor.
Realizó el primer artículo de las piezas mecanizadas.
Diseño físico final completo de la celda de ensamblaje.</a:t>
            </a:r>
          </a:p>
          <a:p>
            <a:r>
              <a:rPr lang="es-ES" sz="1300" b="1" dirty="0"/>
              <a:t>2. En qué estamos trabajando ahora</a:t>
            </a:r>
          </a:p>
          <a:p>
            <a:r>
              <a:rPr lang="es-ES" sz="1300" dirty="0"/>
              <a:t>Sabrina Phelps y su equipo se están preparando para realizar una unidad de colector térmico completa con las últimas mejoras en simulación de producción. 
Probando la chapa pintada.
Probando el método de elevación de vidrio.
Probando el método de soldadura y pintura para la carcasa del TC.
Compra y despliega las herramientas restantes necesarias para la producción (pistolas de remaches, equilibradores de herramientas, etc.).</a:t>
            </a:r>
          </a:p>
          <a:p>
            <a:r>
              <a:rPr lang="en-US" sz="1300" b="1" dirty="0"/>
              <a:t>3. </a:t>
            </a:r>
            <a:r>
              <a:rPr lang="en-US" sz="1300" b="1" dirty="0" err="1"/>
              <a:t>Qué</a:t>
            </a:r>
            <a:r>
              <a:rPr lang="en-US" sz="1300" b="1" dirty="0"/>
              <a:t> </a:t>
            </a:r>
            <a:r>
              <a:rPr lang="en-US" sz="1300" b="1" dirty="0" err="1"/>
              <a:t>viene</a:t>
            </a:r>
            <a:r>
              <a:rPr lang="en-US" sz="1300" b="1" dirty="0"/>
              <a:t> </a:t>
            </a:r>
            <a:r>
              <a:rPr lang="en-US" sz="1300" b="1" dirty="0" err="1"/>
              <a:t>después</a:t>
            </a:r>
            <a:endParaRPr lang="en-US" sz="1300" b="1" dirty="0"/>
          </a:p>
          <a:p>
            <a:r>
              <a:rPr lang="es-ES" sz="1300" dirty="0"/>
              <a:t>Una vez finalizada la validación de producción, podemos dar los últimos detalles a los procesos, las instrucciones de trabajo y la planificación de capacidad.</a:t>
            </a:r>
          </a:p>
          <a:p>
            <a:r>
              <a:rPr lang="en-US" sz="1300" b="1" dirty="0"/>
              <a:t>4. Personas y </a:t>
            </a:r>
            <a:r>
              <a:rPr lang="en-US" sz="1300" b="1" dirty="0" err="1"/>
              <a:t>reconocimiento</a:t>
            </a:r>
            <a:endParaRPr lang="en-US" sz="1300" b="1" dirty="0"/>
          </a:p>
          <a:p>
            <a:r>
              <a:rPr lang="en-US" sz="1300" dirty="0"/>
              <a:t>Gracias a Sabrina Phelps, Sebastian Bilbao, Sam Allen y Brandon Moore </a:t>
            </a:r>
            <a:r>
              <a:rPr lang="en-US" sz="1300" dirty="0" err="1"/>
              <a:t>por</a:t>
            </a:r>
            <a:r>
              <a:rPr lang="en-US" sz="1300" dirty="0"/>
              <a:t> </a:t>
            </a:r>
            <a:r>
              <a:rPr lang="en-US" sz="1300" dirty="0" err="1"/>
              <a:t>los</a:t>
            </a:r>
            <a:r>
              <a:rPr lang="en-US" sz="1300" dirty="0"/>
              <a:t> </a:t>
            </a:r>
            <a:r>
              <a:rPr lang="en-US" sz="1300" dirty="0" err="1"/>
              <a:t>momentos</a:t>
            </a:r>
            <a:r>
              <a:rPr lang="en-US" sz="1300" dirty="0"/>
              <a:t> </a:t>
            </a:r>
            <a:r>
              <a:rPr lang="en-US" sz="1300" dirty="0" err="1"/>
              <a:t>destacados</a:t>
            </a:r>
            <a:r>
              <a:rPr lang="en-US" sz="1300" dirty="0"/>
              <a:t> </a:t>
            </a:r>
            <a:r>
              <a:rPr lang="en-US" sz="1300" dirty="0" err="1"/>
              <a:t>anteriores</a:t>
            </a:r>
            <a:r>
              <a:rPr lang="en-US" sz="1300" dirty="0"/>
              <a:t>.</a:t>
            </a:r>
          </a:p>
        </p:txBody>
      </p:sp>
      <p:sp>
        <p:nvSpPr>
          <p:cNvPr id="17" name="TextBox 16">
            <a:extLst>
              <a:ext uri="{FF2B5EF4-FFF2-40B4-BE49-F238E27FC236}">
                <a16:creationId xmlns:a16="http://schemas.microsoft.com/office/drawing/2014/main" id="{DF19D03B-6470-C58B-B609-C5D8AA460F53}"/>
              </a:ext>
            </a:extLst>
          </p:cNvPr>
          <p:cNvSpPr txBox="1"/>
          <p:nvPr/>
        </p:nvSpPr>
        <p:spPr>
          <a:xfrm>
            <a:off x="51895" y="12002587"/>
            <a:ext cx="4737011" cy="369332"/>
          </a:xfrm>
          <a:prstGeom prst="rect">
            <a:avLst/>
          </a:prstGeom>
          <a:noFill/>
          <a:ln w="38100">
            <a:solidFill>
              <a:srgbClr val="002060"/>
            </a:solidFill>
          </a:ln>
        </p:spPr>
        <p:txBody>
          <a:bodyPr wrap="square">
            <a:spAutoFit/>
          </a:bodyPr>
          <a:lstStyle/>
          <a:p>
            <a:pPr algn="ctr"/>
            <a:r>
              <a:rPr lang="en-US" dirty="0" err="1"/>
              <a:t>Carcasa</a:t>
            </a:r>
            <a:r>
              <a:rPr lang="en-US" dirty="0"/>
              <a:t> de </a:t>
            </a:r>
            <a:r>
              <a:rPr lang="en-US" dirty="0" err="1"/>
              <a:t>colector</a:t>
            </a:r>
            <a:r>
              <a:rPr lang="en-US" dirty="0"/>
              <a:t> </a:t>
            </a:r>
            <a:r>
              <a:rPr lang="en-US" dirty="0" err="1"/>
              <a:t>térmico</a:t>
            </a:r>
            <a:r>
              <a:rPr lang="en-US" dirty="0"/>
              <a:t> para NVIRIQ</a:t>
            </a:r>
            <a:endParaRPr lang="en-US" sz="1400" dirty="0"/>
          </a:p>
        </p:txBody>
      </p:sp>
      <p:sp>
        <p:nvSpPr>
          <p:cNvPr id="3" name="TextBox 2">
            <a:extLst>
              <a:ext uri="{FF2B5EF4-FFF2-40B4-BE49-F238E27FC236}">
                <a16:creationId xmlns:a16="http://schemas.microsoft.com/office/drawing/2014/main" id="{6BDE9FF7-C910-CB63-9619-58163CCAE52C}"/>
              </a:ext>
            </a:extLst>
          </p:cNvPr>
          <p:cNvSpPr txBox="1"/>
          <p:nvPr/>
        </p:nvSpPr>
        <p:spPr>
          <a:xfrm>
            <a:off x="-155707" y="5444293"/>
            <a:ext cx="5103626" cy="400110"/>
          </a:xfrm>
          <a:prstGeom prst="rect">
            <a:avLst/>
          </a:prstGeom>
          <a:noFill/>
        </p:spPr>
        <p:txBody>
          <a:bodyPr wrap="square">
            <a:spAutoFit/>
          </a:bodyPr>
          <a:lstStyle/>
          <a:p>
            <a:pPr algn="ctr"/>
            <a:r>
              <a:rPr lang="en-US" sz="2000" b="1" u="sng" dirty="0" err="1">
                <a:solidFill>
                  <a:srgbClr val="002060"/>
                </a:solidFill>
                <a:ea typeface="ADLaM Display" panose="02010000000000000000" pitchFamily="2" charset="0"/>
                <a:cs typeface="ADLaM Display" panose="02010000000000000000" pitchFamily="2" charset="0"/>
              </a:rPr>
              <a:t>Destacamiento</a:t>
            </a:r>
            <a:r>
              <a:rPr lang="en-US" sz="2000" b="1" u="sng" dirty="0">
                <a:solidFill>
                  <a:srgbClr val="002060"/>
                </a:solidFill>
                <a:ea typeface="ADLaM Display" panose="02010000000000000000" pitchFamily="2" charset="0"/>
                <a:cs typeface="ADLaM Display" panose="02010000000000000000" pitchFamily="2" charset="0"/>
              </a:rPr>
              <a:t> del Departamento</a:t>
            </a:r>
          </a:p>
        </p:txBody>
      </p:sp>
      <p:sp>
        <p:nvSpPr>
          <p:cNvPr id="10" name="TextBox 9">
            <a:extLst>
              <a:ext uri="{FF2B5EF4-FFF2-40B4-BE49-F238E27FC236}">
                <a16:creationId xmlns:a16="http://schemas.microsoft.com/office/drawing/2014/main" id="{8E05BD95-CA84-CB46-B8A6-88D081144B9D}"/>
              </a:ext>
            </a:extLst>
          </p:cNvPr>
          <p:cNvSpPr txBox="1"/>
          <p:nvPr/>
        </p:nvSpPr>
        <p:spPr>
          <a:xfrm>
            <a:off x="0" y="1999261"/>
            <a:ext cx="10058401" cy="1446550"/>
          </a:xfrm>
          <a:prstGeom prst="rect">
            <a:avLst/>
          </a:prstGeom>
          <a:noFill/>
        </p:spPr>
        <p:txBody>
          <a:bodyPr wrap="square">
            <a:spAutoFit/>
          </a:bodyPr>
          <a:lstStyle/>
          <a:p>
            <a:pPr algn="ctr"/>
            <a:r>
              <a:rPr lang="es-ES" sz="2400" b="1" u="sng" dirty="0">
                <a:solidFill>
                  <a:srgbClr val="002060"/>
                </a:solidFill>
              </a:rPr>
              <a:t>Rendimiento de envíos en enero en resumen</a:t>
            </a:r>
          </a:p>
          <a:p>
            <a:pPr algn="ctr"/>
            <a:r>
              <a:rPr lang="es-ES" sz="1600" dirty="0"/>
              <a:t>Enero fue un buen comienzo de año para nuestro equipo. En todas las ubicaciones, enviamos un total de 12,76 millones de dólares en productos. Este impresionante hito refleja el arduo trabajo, la coordinación y el compromiso de toda nuestra organización. Cada departamento desempeñó un papel para ayudarnos a alcanzar este logro. Gracias a todos los que contribuyeron a que enero fuera un éxito.</a:t>
            </a:r>
            <a:endParaRPr lang="en-US" sz="1500" b="1" u="sng" dirty="0"/>
          </a:p>
        </p:txBody>
      </p:sp>
      <p:sp>
        <p:nvSpPr>
          <p:cNvPr id="11" name="Rectangle 10">
            <a:extLst>
              <a:ext uri="{FF2B5EF4-FFF2-40B4-BE49-F238E27FC236}">
                <a16:creationId xmlns:a16="http://schemas.microsoft.com/office/drawing/2014/main" id="{3DB71B8B-0A1D-8D57-6628-77E53B86E9D2}"/>
              </a:ext>
            </a:extLst>
          </p:cNvPr>
          <p:cNvSpPr/>
          <p:nvPr/>
        </p:nvSpPr>
        <p:spPr>
          <a:xfrm>
            <a:off x="25948" y="1972857"/>
            <a:ext cx="10032452" cy="3498085"/>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D549501A-8B13-AC01-1D0E-B9452A2C97BA}"/>
              </a:ext>
            </a:extLst>
          </p:cNvPr>
          <p:cNvPicPr>
            <a:picLocks noChangeAspect="1"/>
          </p:cNvPicPr>
          <p:nvPr/>
        </p:nvPicPr>
        <p:blipFill>
          <a:blip r:embed="rId2"/>
          <a:stretch>
            <a:fillRect/>
          </a:stretch>
        </p:blipFill>
        <p:spPr>
          <a:xfrm>
            <a:off x="25948" y="12516436"/>
            <a:ext cx="4622082" cy="2347920"/>
          </a:xfrm>
          <a:prstGeom prst="rect">
            <a:avLst/>
          </a:prstGeom>
        </p:spPr>
      </p:pic>
      <p:sp>
        <p:nvSpPr>
          <p:cNvPr id="6" name="TextBox 5">
            <a:extLst>
              <a:ext uri="{FF2B5EF4-FFF2-40B4-BE49-F238E27FC236}">
                <a16:creationId xmlns:a16="http://schemas.microsoft.com/office/drawing/2014/main" id="{57D602AE-0997-39D1-61E1-5EF7A741E980}"/>
              </a:ext>
            </a:extLst>
          </p:cNvPr>
          <p:cNvSpPr txBox="1"/>
          <p:nvPr/>
        </p:nvSpPr>
        <p:spPr>
          <a:xfrm>
            <a:off x="-21265" y="15148482"/>
            <a:ext cx="2583977" cy="400110"/>
          </a:xfrm>
          <a:prstGeom prst="rect">
            <a:avLst/>
          </a:prstGeom>
          <a:noFill/>
        </p:spPr>
        <p:txBody>
          <a:bodyPr wrap="none" rtlCol="0">
            <a:spAutoFit/>
          </a:bodyPr>
          <a:lstStyle/>
          <a:p>
            <a:r>
              <a:rPr lang="en-US" sz="2000" dirty="0"/>
              <a:t>Marzo 2026: ISSUE #3</a:t>
            </a:r>
          </a:p>
        </p:txBody>
      </p:sp>
      <p:graphicFrame>
        <p:nvGraphicFramePr>
          <p:cNvPr id="7" name="Table 6">
            <a:extLst>
              <a:ext uri="{FF2B5EF4-FFF2-40B4-BE49-F238E27FC236}">
                <a16:creationId xmlns:a16="http://schemas.microsoft.com/office/drawing/2014/main" id="{9AF3E4EB-ED9B-CC6F-EBFB-914E366B859F}"/>
              </a:ext>
            </a:extLst>
          </p:cNvPr>
          <p:cNvGraphicFramePr>
            <a:graphicFrameLocks noGrp="1"/>
          </p:cNvGraphicFramePr>
          <p:nvPr>
            <p:extLst>
              <p:ext uri="{D42A27DB-BD31-4B8C-83A1-F6EECF244321}">
                <p14:modId xmlns:p14="http://schemas.microsoft.com/office/powerpoint/2010/main" val="74599504"/>
              </p:ext>
            </p:extLst>
          </p:nvPr>
        </p:nvGraphicFramePr>
        <p:xfrm>
          <a:off x="614149" y="3529834"/>
          <a:ext cx="8884693" cy="1699512"/>
        </p:xfrm>
        <a:graphic>
          <a:graphicData uri="http://schemas.openxmlformats.org/drawingml/2006/table">
            <a:tbl>
              <a:tblPr/>
              <a:tblGrid>
                <a:gridCol w="4314727">
                  <a:extLst>
                    <a:ext uri="{9D8B030D-6E8A-4147-A177-3AD203B41FA5}">
                      <a16:colId xmlns:a16="http://schemas.microsoft.com/office/drawing/2014/main" val="2541589953"/>
                    </a:ext>
                  </a:extLst>
                </a:gridCol>
                <a:gridCol w="4569966">
                  <a:extLst>
                    <a:ext uri="{9D8B030D-6E8A-4147-A177-3AD203B41FA5}">
                      <a16:colId xmlns:a16="http://schemas.microsoft.com/office/drawing/2014/main" val="3982400795"/>
                    </a:ext>
                  </a:extLst>
                </a:gridCol>
              </a:tblGrid>
              <a:tr h="283252">
                <a:tc>
                  <a:txBody>
                    <a:bodyPr/>
                    <a:lstStyle/>
                    <a:p>
                      <a:pPr algn="ctr" rtl="0" fontAlgn="ctr">
                        <a:buNone/>
                      </a:pPr>
                      <a:r>
                        <a:rPr lang="en-US" sz="1100" b="1" i="0" u="none" strike="noStrike" dirty="0">
                          <a:solidFill>
                            <a:srgbClr val="000000"/>
                          </a:solidFill>
                          <a:effectLst/>
                          <a:latin typeface="Calibri" panose="020F0502020204030204" pitchFamily="34" charset="0"/>
                        </a:rPr>
                        <a:t>Locations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buNone/>
                      </a:pPr>
                      <a:r>
                        <a:rPr lang="en-US" sz="1100" b="1" i="0" u="none" strike="noStrike">
                          <a:solidFill>
                            <a:srgbClr val="000000"/>
                          </a:solidFill>
                          <a:effectLst/>
                          <a:latin typeface="Calibri" panose="020F0502020204030204" pitchFamily="34" charset="0"/>
                        </a:rPr>
                        <a:t>January Shipments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679097037"/>
                  </a:ext>
                </a:extLst>
              </a:tr>
              <a:tr h="283252">
                <a:tc>
                  <a:txBody>
                    <a:bodyPr/>
                    <a:lstStyle/>
                    <a:p>
                      <a:pPr algn="ctr" rtl="0" fontAlgn="ctr">
                        <a:buNone/>
                      </a:pPr>
                      <a:r>
                        <a:rPr lang="en-US" sz="1100" b="0" i="0" u="none" strike="noStrike">
                          <a:solidFill>
                            <a:srgbClr val="000000"/>
                          </a:solidFill>
                          <a:effectLst/>
                          <a:latin typeface="Calibri" panose="020F0502020204030204" pitchFamily="34" charset="0"/>
                        </a:rPr>
                        <a:t>Technology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US" sz="1100" b="0" i="0" u="none" strike="noStrike" dirty="0">
                          <a:solidFill>
                            <a:srgbClr val="000000"/>
                          </a:solidFill>
                          <a:effectLst/>
                          <a:latin typeface="Calibri" panose="020F0502020204030204" pitchFamily="34" charset="0"/>
                        </a:rPr>
                        <a:t>$10,827,000.00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5009757"/>
                  </a:ext>
                </a:extLst>
              </a:tr>
              <a:tr h="283252">
                <a:tc>
                  <a:txBody>
                    <a:bodyPr/>
                    <a:lstStyle/>
                    <a:p>
                      <a:pPr algn="ctr" rtl="0" fontAlgn="ctr">
                        <a:buNone/>
                      </a:pPr>
                      <a:r>
                        <a:rPr lang="en-US" sz="1100" b="0" i="0" u="none" strike="noStrike">
                          <a:solidFill>
                            <a:srgbClr val="000000"/>
                          </a:solidFill>
                          <a:effectLst/>
                          <a:latin typeface="Calibri" panose="020F0502020204030204" pitchFamily="34" charset="0"/>
                        </a:rPr>
                        <a:t>Grassland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US" sz="1100" b="0" i="0" u="none" strike="noStrike">
                          <a:solidFill>
                            <a:srgbClr val="000000"/>
                          </a:solidFill>
                          <a:effectLst/>
                          <a:latin typeface="Calibri" panose="020F0502020204030204" pitchFamily="34" charset="0"/>
                        </a:rPr>
                        <a:t>$1,627,000.00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7454519"/>
                  </a:ext>
                </a:extLst>
              </a:tr>
              <a:tr h="283252">
                <a:tc>
                  <a:txBody>
                    <a:bodyPr/>
                    <a:lstStyle/>
                    <a:p>
                      <a:pPr algn="ctr" rtl="0" fontAlgn="ctr">
                        <a:buNone/>
                      </a:pPr>
                      <a:r>
                        <a:rPr lang="en-US" sz="1100" b="0" i="0" u="none" strike="noStrike">
                          <a:solidFill>
                            <a:srgbClr val="000000"/>
                          </a:solidFill>
                          <a:effectLst/>
                          <a:latin typeface="Calibri" panose="020F0502020204030204" pitchFamily="34" charset="0"/>
                        </a:rPr>
                        <a:t>Tooele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US" sz="1100" b="0" i="0" u="none" strike="noStrike" dirty="0">
                          <a:solidFill>
                            <a:srgbClr val="000000"/>
                          </a:solidFill>
                          <a:effectLst/>
                          <a:latin typeface="Calibri" panose="020F0502020204030204" pitchFamily="34" charset="0"/>
                        </a:rPr>
                        <a:t>$258,000.00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9424839"/>
                  </a:ext>
                </a:extLst>
              </a:tr>
              <a:tr h="283252">
                <a:tc>
                  <a:txBody>
                    <a:bodyPr/>
                    <a:lstStyle/>
                    <a:p>
                      <a:pPr algn="ctr" rtl="0" fontAlgn="ctr">
                        <a:buNone/>
                      </a:pPr>
                      <a:r>
                        <a:rPr lang="en-US" sz="1100" b="0" i="0" u="none" strike="noStrike">
                          <a:solidFill>
                            <a:srgbClr val="000000"/>
                          </a:solidFill>
                          <a:effectLst/>
                          <a:latin typeface="Calibri" panose="020F0502020204030204" pitchFamily="34" charset="0"/>
                        </a:rPr>
                        <a:t>Other (HVAC Service)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US" sz="1100" b="0" i="0" u="none" strike="noStrike" dirty="0">
                          <a:solidFill>
                            <a:srgbClr val="000000"/>
                          </a:solidFill>
                          <a:effectLst/>
                          <a:latin typeface="Calibri" panose="020F0502020204030204" pitchFamily="34" charset="0"/>
                        </a:rPr>
                        <a:t>$48,000.00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0702328"/>
                  </a:ext>
                </a:extLst>
              </a:tr>
              <a:tr h="283252">
                <a:tc>
                  <a:txBody>
                    <a:bodyPr/>
                    <a:lstStyle/>
                    <a:p>
                      <a:pPr algn="ctr" rtl="0" fontAlgn="ctr">
                        <a:buNone/>
                      </a:pPr>
                      <a:r>
                        <a:rPr lang="en-US" sz="1100" b="1" i="0" u="none" strike="noStrike">
                          <a:solidFill>
                            <a:srgbClr val="000000"/>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rtl="0" fontAlgn="ctr">
                        <a:buNone/>
                      </a:pPr>
                      <a:r>
                        <a:rPr lang="en-US" sz="1100" b="1" i="0" u="none" strike="noStrike" dirty="0">
                          <a:solidFill>
                            <a:srgbClr val="000000"/>
                          </a:solidFill>
                          <a:effectLst/>
                          <a:latin typeface="Calibri" panose="020F0502020204030204" pitchFamily="34" charset="0"/>
                        </a:rPr>
                        <a:t>$12,760,000.00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361613009"/>
                  </a:ext>
                </a:extLst>
              </a:tr>
            </a:tbl>
          </a:graphicData>
        </a:graphic>
      </p:graphicFrame>
      <p:sp>
        <p:nvSpPr>
          <p:cNvPr id="8" name="TextBox 7">
            <a:extLst>
              <a:ext uri="{FF2B5EF4-FFF2-40B4-BE49-F238E27FC236}">
                <a16:creationId xmlns:a16="http://schemas.microsoft.com/office/drawing/2014/main" id="{4857D59E-1B60-A4E4-2742-E35C8A13A6ED}"/>
              </a:ext>
            </a:extLst>
          </p:cNvPr>
          <p:cNvSpPr txBox="1"/>
          <p:nvPr/>
        </p:nvSpPr>
        <p:spPr>
          <a:xfrm>
            <a:off x="4947919" y="5963094"/>
            <a:ext cx="4737011" cy="8794715"/>
          </a:xfrm>
          <a:prstGeom prst="rect">
            <a:avLst/>
          </a:prstGeom>
          <a:noFill/>
        </p:spPr>
        <p:txBody>
          <a:bodyPr wrap="square">
            <a:spAutoFit/>
          </a:bodyPr>
          <a:lstStyle/>
          <a:p>
            <a:r>
              <a:rPr lang="es-ES" sz="1950" dirty="0"/>
              <a:t>Queremos informaros de que KCC realizará una encuesta a empleados a nivel de toda la empresa en el próximo mes (marzo/abril). Nuestra última encuesta se completó hace tres años, y es hora de recopilar comentarios actualizados de los miembros de nuestro equipo.
Este año, el proceso de encuestas será un poco diferente. La encuesta se distribuirá por mensaje de texto a cada empleado y las respuestas se recopilarán por departamento. Este enfoque permitirá a nuestro equipo de Aprendizaje y Desarrollo (L&amp;D) proporcionar retroalimentación significativa a supervisores y directivos.
Los resultados también ayudarán a L&amp;D a identificar futuras oportunidades de formación y necesidades de desarrollo, lo que esperamos tenga un impacto positivo en el compromiso y la retención de los empleados, especialmente a medida que KCC sigue creciendo y contratando nuevos miembros en el equipo.
Se compartirán detalles adicionales antes del lanzamiento de la encuesta. Simplemente queríamos que todos supieran que esta iniciativa llegará pronto.</a:t>
            </a:r>
            <a:endParaRPr lang="en-US" sz="1950" dirty="0"/>
          </a:p>
        </p:txBody>
      </p:sp>
      <p:sp>
        <p:nvSpPr>
          <p:cNvPr id="13" name="TextBox 12">
            <a:extLst>
              <a:ext uri="{FF2B5EF4-FFF2-40B4-BE49-F238E27FC236}">
                <a16:creationId xmlns:a16="http://schemas.microsoft.com/office/drawing/2014/main" id="{0D59DD48-0393-4713-DEFC-42617ADBF14A}"/>
              </a:ext>
            </a:extLst>
          </p:cNvPr>
          <p:cNvSpPr txBox="1"/>
          <p:nvPr/>
        </p:nvSpPr>
        <p:spPr>
          <a:xfrm>
            <a:off x="4947919" y="5501429"/>
            <a:ext cx="5111143" cy="461665"/>
          </a:xfrm>
          <a:prstGeom prst="rect">
            <a:avLst/>
          </a:prstGeom>
          <a:noFill/>
        </p:spPr>
        <p:txBody>
          <a:bodyPr wrap="none" rtlCol="0">
            <a:spAutoFit/>
          </a:bodyPr>
          <a:lstStyle/>
          <a:p>
            <a:r>
              <a:rPr lang="en-US" sz="2400" b="1" u="sng" dirty="0">
                <a:solidFill>
                  <a:srgbClr val="002060"/>
                </a:solidFill>
              </a:rPr>
              <a:t>PRÓXIMA ENQUISA DE EMPRESAS!!</a:t>
            </a:r>
          </a:p>
        </p:txBody>
      </p:sp>
      <p:pic>
        <p:nvPicPr>
          <p:cNvPr id="4" name="Picture 3">
            <a:extLst>
              <a:ext uri="{FF2B5EF4-FFF2-40B4-BE49-F238E27FC236}">
                <a16:creationId xmlns:a16="http://schemas.microsoft.com/office/drawing/2014/main" id="{4388616F-36A4-F398-182F-A7EC93147913}"/>
              </a:ext>
            </a:extLst>
          </p:cNvPr>
          <p:cNvPicPr>
            <a:picLocks noChangeAspect="1"/>
          </p:cNvPicPr>
          <p:nvPr/>
        </p:nvPicPr>
        <p:blipFill>
          <a:blip r:embed="rId3"/>
          <a:stretch>
            <a:fillRect/>
          </a:stretch>
        </p:blipFill>
        <p:spPr>
          <a:xfrm>
            <a:off x="1430182" y="0"/>
            <a:ext cx="7252625" cy="1399629"/>
          </a:xfrm>
          <a:prstGeom prst="rect">
            <a:avLst/>
          </a:prstGeom>
        </p:spPr>
      </p:pic>
    </p:spTree>
    <p:extLst>
      <p:ext uri="{BB962C8B-B14F-4D97-AF65-F5344CB8AC3E}">
        <p14:creationId xmlns:p14="http://schemas.microsoft.com/office/powerpoint/2010/main" val="3800413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CBD579-E820-CDB4-99CC-0D683B16B478}"/>
              </a:ext>
            </a:extLst>
          </p:cNvPr>
          <p:cNvSpPr txBox="1"/>
          <p:nvPr/>
        </p:nvSpPr>
        <p:spPr>
          <a:xfrm>
            <a:off x="8705850" y="15148794"/>
            <a:ext cx="1518643" cy="400110"/>
          </a:xfrm>
          <a:prstGeom prst="rect">
            <a:avLst/>
          </a:prstGeom>
          <a:noFill/>
        </p:spPr>
        <p:txBody>
          <a:bodyPr wrap="square" rtlCol="0">
            <a:spAutoFit/>
          </a:bodyPr>
          <a:lstStyle/>
          <a:p>
            <a:r>
              <a:rPr lang="en-US" sz="2000" dirty="0" err="1"/>
              <a:t>página</a:t>
            </a:r>
            <a:r>
              <a:rPr lang="en-US" sz="2000" dirty="0"/>
              <a:t> 5</a:t>
            </a:r>
          </a:p>
        </p:txBody>
      </p:sp>
      <p:sp>
        <p:nvSpPr>
          <p:cNvPr id="7" name="TextBox 6">
            <a:extLst>
              <a:ext uri="{FF2B5EF4-FFF2-40B4-BE49-F238E27FC236}">
                <a16:creationId xmlns:a16="http://schemas.microsoft.com/office/drawing/2014/main" id="{E8E550F7-9367-DFCF-C165-FA47C719D4F2}"/>
              </a:ext>
            </a:extLst>
          </p:cNvPr>
          <p:cNvSpPr txBox="1"/>
          <p:nvPr/>
        </p:nvSpPr>
        <p:spPr>
          <a:xfrm>
            <a:off x="26375" y="1616867"/>
            <a:ext cx="10058400" cy="1200329"/>
          </a:xfrm>
          <a:prstGeom prst="rect">
            <a:avLst/>
          </a:prstGeom>
          <a:noFill/>
        </p:spPr>
        <p:txBody>
          <a:bodyPr wrap="square">
            <a:spAutoFit/>
          </a:bodyPr>
          <a:lstStyle/>
          <a:p>
            <a:pPr algn="ctr"/>
            <a:r>
              <a:rPr lang="es-ES" sz="3600" dirty="0">
                <a:solidFill>
                  <a:srgbClr val="002060"/>
                </a:solidFill>
                <a:latin typeface="Cooper Black" panose="0208090404030B020404" pitchFamily="18" charset="0"/>
              </a:rPr>
              <a:t>Febrero 
Anuncios, eventos y aniversarios</a:t>
            </a:r>
            <a:endParaRPr lang="en-US" sz="3600" dirty="0">
              <a:solidFill>
                <a:srgbClr val="002060"/>
              </a:solidFill>
              <a:latin typeface="Cooper Black" panose="0208090404030B020404" pitchFamily="18" charset="0"/>
            </a:endParaRPr>
          </a:p>
        </p:txBody>
      </p:sp>
      <p:pic>
        <p:nvPicPr>
          <p:cNvPr id="12" name="Picture 11">
            <a:extLst>
              <a:ext uri="{FF2B5EF4-FFF2-40B4-BE49-F238E27FC236}">
                <a16:creationId xmlns:a16="http://schemas.microsoft.com/office/drawing/2014/main" id="{140E735C-DBA7-7DC7-80FE-DB1A6B3833B5}"/>
              </a:ext>
            </a:extLst>
          </p:cNvPr>
          <p:cNvPicPr>
            <a:picLocks noChangeAspect="1"/>
          </p:cNvPicPr>
          <p:nvPr/>
        </p:nvPicPr>
        <p:blipFill>
          <a:blip r:embed="rId2"/>
          <a:stretch>
            <a:fillRect/>
          </a:stretch>
        </p:blipFill>
        <p:spPr>
          <a:xfrm>
            <a:off x="1630126" y="7470415"/>
            <a:ext cx="1716197" cy="1144131"/>
          </a:xfrm>
          <a:prstGeom prst="rect">
            <a:avLst/>
          </a:prstGeom>
        </p:spPr>
      </p:pic>
      <p:sp>
        <p:nvSpPr>
          <p:cNvPr id="13" name="TextBox 12">
            <a:extLst>
              <a:ext uri="{FF2B5EF4-FFF2-40B4-BE49-F238E27FC236}">
                <a16:creationId xmlns:a16="http://schemas.microsoft.com/office/drawing/2014/main" id="{8B51343B-1FCA-930A-DBF6-B37077F78EA0}"/>
              </a:ext>
            </a:extLst>
          </p:cNvPr>
          <p:cNvSpPr txBox="1"/>
          <p:nvPr/>
        </p:nvSpPr>
        <p:spPr>
          <a:xfrm>
            <a:off x="-26375" y="8544720"/>
            <a:ext cx="5055575" cy="400110"/>
          </a:xfrm>
          <a:prstGeom prst="rect">
            <a:avLst/>
          </a:prstGeom>
          <a:noFill/>
        </p:spPr>
        <p:txBody>
          <a:bodyPr wrap="square" rtlCol="0">
            <a:spAutoFit/>
          </a:bodyPr>
          <a:lstStyle/>
          <a:p>
            <a:pPr algn="ctr"/>
            <a:r>
              <a:rPr lang="en-US" sz="2000" dirty="0">
                <a:solidFill>
                  <a:srgbClr val="002060"/>
                </a:solidFill>
              </a:rPr>
              <a:t>Es </a:t>
            </a:r>
            <a:r>
              <a:rPr lang="en-US" sz="2000" dirty="0" err="1">
                <a:solidFill>
                  <a:srgbClr val="002060"/>
                </a:solidFill>
              </a:rPr>
              <a:t>tu</a:t>
            </a:r>
            <a:r>
              <a:rPr lang="en-US" sz="2000" dirty="0">
                <a:solidFill>
                  <a:srgbClr val="002060"/>
                </a:solidFill>
              </a:rPr>
              <a:t> </a:t>
            </a:r>
            <a:r>
              <a:rPr lang="en-US" sz="2000" dirty="0" err="1">
                <a:solidFill>
                  <a:srgbClr val="002060"/>
                </a:solidFill>
              </a:rPr>
              <a:t>aniversario</a:t>
            </a:r>
            <a:endParaRPr lang="en-US" sz="2000" dirty="0">
              <a:solidFill>
                <a:srgbClr val="002060"/>
              </a:solidFill>
            </a:endParaRPr>
          </a:p>
        </p:txBody>
      </p:sp>
      <p:sp>
        <p:nvSpPr>
          <p:cNvPr id="14" name="Rectangle 13">
            <a:extLst>
              <a:ext uri="{FF2B5EF4-FFF2-40B4-BE49-F238E27FC236}">
                <a16:creationId xmlns:a16="http://schemas.microsoft.com/office/drawing/2014/main" id="{B2E36863-6C73-6E50-226E-90DC26C3FC23}"/>
              </a:ext>
            </a:extLst>
          </p:cNvPr>
          <p:cNvSpPr/>
          <p:nvPr/>
        </p:nvSpPr>
        <p:spPr>
          <a:xfrm>
            <a:off x="26375" y="7410450"/>
            <a:ext cx="4976450" cy="7731439"/>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4C041CA-6E88-9D44-A81C-71C0B8517F3B}"/>
              </a:ext>
            </a:extLst>
          </p:cNvPr>
          <p:cNvPicPr>
            <a:picLocks noChangeAspect="1"/>
          </p:cNvPicPr>
          <p:nvPr/>
        </p:nvPicPr>
        <p:blipFill>
          <a:blip r:embed="rId3"/>
          <a:stretch>
            <a:fillRect/>
          </a:stretch>
        </p:blipFill>
        <p:spPr>
          <a:xfrm>
            <a:off x="567462" y="8348982"/>
            <a:ext cx="531186" cy="531186"/>
          </a:xfrm>
          <a:prstGeom prst="rect">
            <a:avLst/>
          </a:prstGeom>
        </p:spPr>
      </p:pic>
      <p:pic>
        <p:nvPicPr>
          <p:cNvPr id="17" name="Picture 16">
            <a:extLst>
              <a:ext uri="{FF2B5EF4-FFF2-40B4-BE49-F238E27FC236}">
                <a16:creationId xmlns:a16="http://schemas.microsoft.com/office/drawing/2014/main" id="{7D429E0D-E590-5AA3-E4D0-367CD5933EB2}"/>
              </a:ext>
            </a:extLst>
          </p:cNvPr>
          <p:cNvPicPr>
            <a:picLocks noChangeAspect="1"/>
          </p:cNvPicPr>
          <p:nvPr/>
        </p:nvPicPr>
        <p:blipFill>
          <a:blip r:embed="rId3"/>
          <a:stretch>
            <a:fillRect/>
          </a:stretch>
        </p:blipFill>
        <p:spPr>
          <a:xfrm>
            <a:off x="4024476" y="8373562"/>
            <a:ext cx="531186" cy="531186"/>
          </a:xfrm>
          <a:prstGeom prst="rect">
            <a:avLst/>
          </a:prstGeom>
        </p:spPr>
      </p:pic>
      <p:sp>
        <p:nvSpPr>
          <p:cNvPr id="26" name="Rectangle 25">
            <a:extLst>
              <a:ext uri="{FF2B5EF4-FFF2-40B4-BE49-F238E27FC236}">
                <a16:creationId xmlns:a16="http://schemas.microsoft.com/office/drawing/2014/main" id="{D66B4FDB-1975-47F2-6860-730313DB4416}"/>
              </a:ext>
            </a:extLst>
          </p:cNvPr>
          <p:cNvSpPr/>
          <p:nvPr/>
        </p:nvSpPr>
        <p:spPr>
          <a:xfrm>
            <a:off x="5185001" y="2843039"/>
            <a:ext cx="4410826" cy="12298849"/>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57CC4E6-6212-ED3A-06AD-C94C0D83A256}"/>
              </a:ext>
            </a:extLst>
          </p:cNvPr>
          <p:cNvSpPr txBox="1"/>
          <p:nvPr/>
        </p:nvSpPr>
        <p:spPr>
          <a:xfrm>
            <a:off x="-26375" y="15180589"/>
            <a:ext cx="2583977" cy="400110"/>
          </a:xfrm>
          <a:prstGeom prst="rect">
            <a:avLst/>
          </a:prstGeom>
          <a:noFill/>
        </p:spPr>
        <p:txBody>
          <a:bodyPr wrap="none" rtlCol="0">
            <a:spAutoFit/>
          </a:bodyPr>
          <a:lstStyle/>
          <a:p>
            <a:r>
              <a:rPr lang="en-US" sz="2000" dirty="0"/>
              <a:t>Marzo 2026: ISSUE #3</a:t>
            </a:r>
          </a:p>
        </p:txBody>
      </p:sp>
      <p:sp>
        <p:nvSpPr>
          <p:cNvPr id="18" name="TextBox 17">
            <a:extLst>
              <a:ext uri="{FF2B5EF4-FFF2-40B4-BE49-F238E27FC236}">
                <a16:creationId xmlns:a16="http://schemas.microsoft.com/office/drawing/2014/main" id="{D49734B5-F5B9-F118-210B-B2F83EB356D1}"/>
              </a:ext>
            </a:extLst>
          </p:cNvPr>
          <p:cNvSpPr txBox="1"/>
          <p:nvPr/>
        </p:nvSpPr>
        <p:spPr>
          <a:xfrm>
            <a:off x="67091" y="3591054"/>
            <a:ext cx="5117910" cy="3539430"/>
          </a:xfrm>
          <a:prstGeom prst="rect">
            <a:avLst/>
          </a:prstGeom>
          <a:noFill/>
        </p:spPr>
        <p:txBody>
          <a:bodyPr wrap="square">
            <a:spAutoFit/>
          </a:bodyPr>
          <a:lstStyle/>
          <a:p>
            <a:r>
              <a:rPr lang="en-US" sz="1600" dirty="0"/>
              <a:t>Marzo1 - 4/1	👕 Por horas, supervisor, </a:t>
            </a:r>
            <a:r>
              <a:rPr lang="en-US" sz="1600" dirty="0" err="1"/>
              <a:t>periodo</a:t>
            </a:r>
            <a:r>
              <a:rPr lang="en-US" sz="1600" dirty="0"/>
              <a:t> de 			       </a:t>
            </a:r>
            <a:r>
              <a:rPr lang="en-US" sz="1600" dirty="0" err="1"/>
              <a:t>pedido</a:t>
            </a:r>
            <a:r>
              <a:rPr lang="en-US" sz="1600" dirty="0"/>
              <a:t> de </a:t>
            </a:r>
            <a:r>
              <a:rPr lang="en-US" sz="1600" dirty="0" err="1"/>
              <a:t>camisetas</a:t>
            </a:r>
            <a:r>
              <a:rPr lang="en-US" sz="1600" dirty="0"/>
              <a:t> TL</a:t>
            </a:r>
          </a:p>
          <a:p>
            <a:endParaRPr lang="en-US" sz="1600" dirty="0"/>
          </a:p>
          <a:p>
            <a:r>
              <a:rPr lang="en-US" sz="1600" dirty="0"/>
              <a:t>Marzo 14:		🥧 3,14 Pi Day</a:t>
            </a:r>
          </a:p>
          <a:p>
            <a:endParaRPr lang="en-US" sz="1600" dirty="0"/>
          </a:p>
          <a:p>
            <a:r>
              <a:rPr lang="en-US" sz="1600" dirty="0"/>
              <a:t>Marzo15		</a:t>
            </a:r>
            <a:r>
              <a:rPr lang="es-ES" sz="1600" dirty="0"/>
              <a:t>🗡️ Los Idus de marzo</a:t>
            </a:r>
            <a:endParaRPr lang="en-US" sz="1600" dirty="0"/>
          </a:p>
          <a:p>
            <a:endParaRPr lang="en-US" sz="1600" dirty="0"/>
          </a:p>
          <a:p>
            <a:r>
              <a:rPr lang="en-US" sz="1600" dirty="0"/>
              <a:t>Marzo 15 – 4/6🏀 ¡</a:t>
            </a:r>
            <a:r>
              <a:rPr lang="en-US" sz="1600" dirty="0" err="1"/>
              <a:t>Locura</a:t>
            </a:r>
            <a:r>
              <a:rPr lang="en-US" sz="1600" dirty="0"/>
              <a:t> de </a:t>
            </a:r>
            <a:r>
              <a:rPr lang="en-US" sz="1600" dirty="0" err="1"/>
              <a:t>marzo</a:t>
            </a:r>
            <a:r>
              <a:rPr lang="en-US" sz="1600" dirty="0"/>
              <a:t>!</a:t>
            </a:r>
          </a:p>
          <a:p>
            <a:endParaRPr lang="en-US" sz="1600" dirty="0"/>
          </a:p>
          <a:p>
            <a:r>
              <a:rPr lang="en-US" sz="1600" dirty="0"/>
              <a:t>Marzo 16		 🏛️  Joel Town Hall  (Tech)</a:t>
            </a:r>
          </a:p>
          <a:p>
            <a:endParaRPr lang="en-US" sz="1600" dirty="0"/>
          </a:p>
          <a:p>
            <a:r>
              <a:rPr lang="en-US" sz="1600" dirty="0"/>
              <a:t>17 de </a:t>
            </a:r>
            <a:r>
              <a:rPr lang="en-US" sz="1600" dirty="0" err="1"/>
              <a:t>marzo</a:t>
            </a:r>
            <a:r>
              <a:rPr lang="en-US" sz="1600" dirty="0"/>
              <a:t>	</a:t>
            </a:r>
            <a:r>
              <a:rPr lang="es-ES" sz="1600" dirty="0"/>
              <a:t>🍀 Día de San Patricio</a:t>
            </a:r>
            <a:endParaRPr lang="en-US" sz="1600" dirty="0"/>
          </a:p>
          <a:p>
            <a:endParaRPr lang="en-US" sz="1600" dirty="0"/>
          </a:p>
          <a:p>
            <a:r>
              <a:rPr lang="en-US" sz="1600" dirty="0"/>
              <a:t>28 de </a:t>
            </a:r>
            <a:r>
              <a:rPr lang="en-US" sz="1600" dirty="0" err="1"/>
              <a:t>marzo</a:t>
            </a:r>
            <a:r>
              <a:rPr lang="en-US" sz="1600" dirty="0"/>
              <a:t>	</a:t>
            </a:r>
            <a:r>
              <a:rPr lang="es-ES" sz="1600" dirty="0"/>
              <a:t>🍀 Tiempo de </a:t>
            </a:r>
            <a:r>
              <a:rPr lang="es-ES" sz="1600" dirty="0" err="1"/>
              <a:t>Paddy</a:t>
            </a:r>
            <a:r>
              <a:rPr lang="es-ES" sz="1600" dirty="0"/>
              <a:t> 5K/10K/13.1</a:t>
            </a:r>
            <a:endParaRPr lang="en-US" sz="1600" dirty="0"/>
          </a:p>
        </p:txBody>
      </p:sp>
      <p:sp>
        <p:nvSpPr>
          <p:cNvPr id="19" name="TextBox 18">
            <a:extLst>
              <a:ext uri="{FF2B5EF4-FFF2-40B4-BE49-F238E27FC236}">
                <a16:creationId xmlns:a16="http://schemas.microsoft.com/office/drawing/2014/main" id="{FF5F4474-A53E-405B-BB8D-408959125B56}"/>
              </a:ext>
            </a:extLst>
          </p:cNvPr>
          <p:cNvSpPr txBox="1"/>
          <p:nvPr/>
        </p:nvSpPr>
        <p:spPr>
          <a:xfrm>
            <a:off x="0" y="3109052"/>
            <a:ext cx="5117910" cy="461665"/>
          </a:xfrm>
          <a:prstGeom prst="rect">
            <a:avLst/>
          </a:prstGeom>
          <a:noFill/>
        </p:spPr>
        <p:txBody>
          <a:bodyPr wrap="square" rtlCol="0">
            <a:spAutoFit/>
          </a:bodyPr>
          <a:lstStyle/>
          <a:p>
            <a:pPr algn="ctr"/>
            <a:r>
              <a:rPr lang="en-US" sz="2400" b="1" dirty="0">
                <a:solidFill>
                  <a:srgbClr val="002060"/>
                </a:solidFill>
              </a:rPr>
              <a:t>PRÓXIMOS EVENTOS</a:t>
            </a:r>
          </a:p>
        </p:txBody>
      </p:sp>
      <p:pic>
        <p:nvPicPr>
          <p:cNvPr id="24" name="Picture 23">
            <a:extLst>
              <a:ext uri="{FF2B5EF4-FFF2-40B4-BE49-F238E27FC236}">
                <a16:creationId xmlns:a16="http://schemas.microsoft.com/office/drawing/2014/main" id="{1B66BD25-331A-6758-BFB2-E110D7C83322}"/>
              </a:ext>
            </a:extLst>
          </p:cNvPr>
          <p:cNvPicPr>
            <a:picLocks noChangeAspect="1"/>
          </p:cNvPicPr>
          <p:nvPr/>
        </p:nvPicPr>
        <p:blipFill>
          <a:blip r:embed="rId4"/>
          <a:stretch>
            <a:fillRect/>
          </a:stretch>
        </p:blipFill>
        <p:spPr>
          <a:xfrm>
            <a:off x="5185001" y="2843038"/>
            <a:ext cx="4410826" cy="5518047"/>
          </a:xfrm>
          <a:prstGeom prst="rect">
            <a:avLst/>
          </a:prstGeom>
        </p:spPr>
      </p:pic>
      <p:sp>
        <p:nvSpPr>
          <p:cNvPr id="31" name="Rectangle 30">
            <a:extLst>
              <a:ext uri="{FF2B5EF4-FFF2-40B4-BE49-F238E27FC236}">
                <a16:creationId xmlns:a16="http://schemas.microsoft.com/office/drawing/2014/main" id="{E7FDE98B-9650-FF9F-B976-C7BE97475568}"/>
              </a:ext>
            </a:extLst>
          </p:cNvPr>
          <p:cNvSpPr/>
          <p:nvPr/>
        </p:nvSpPr>
        <p:spPr>
          <a:xfrm>
            <a:off x="5310913" y="11930646"/>
            <a:ext cx="4148986" cy="30259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a:t>
            </a:r>
            <a:r>
              <a:rPr lang="es-ES" sz="2000" dirty="0"/>
              <a:t>Tengo seis compañeros de piso, que son mejor que amigos porque tienen que avisarte con un mes de antelación antes de irse</a:t>
            </a:r>
            <a:r>
              <a:rPr lang="en-US" sz="2000" dirty="0"/>
              <a:t>.”</a:t>
            </a:r>
          </a:p>
          <a:p>
            <a:pPr algn="ctr"/>
            <a:endParaRPr lang="en-US" sz="2000" dirty="0"/>
          </a:p>
          <a:p>
            <a:pPr algn="ctr"/>
            <a:r>
              <a:rPr lang="en-US" sz="2000" dirty="0"/>
              <a:t>- Toby </a:t>
            </a:r>
            <a:r>
              <a:rPr lang="en-US" sz="2000" dirty="0" err="1"/>
              <a:t>Flenderson</a:t>
            </a:r>
            <a:endParaRPr lang="en-US" sz="2000" dirty="0"/>
          </a:p>
        </p:txBody>
      </p:sp>
      <p:pic>
        <p:nvPicPr>
          <p:cNvPr id="4" name="Picture 3">
            <a:extLst>
              <a:ext uri="{FF2B5EF4-FFF2-40B4-BE49-F238E27FC236}">
                <a16:creationId xmlns:a16="http://schemas.microsoft.com/office/drawing/2014/main" id="{D4CE94FB-10FF-6062-BD2A-725429D78A82}"/>
              </a:ext>
            </a:extLst>
          </p:cNvPr>
          <p:cNvPicPr>
            <a:picLocks noChangeAspect="1"/>
          </p:cNvPicPr>
          <p:nvPr/>
        </p:nvPicPr>
        <p:blipFill>
          <a:blip r:embed="rId5"/>
          <a:stretch>
            <a:fillRect/>
          </a:stretch>
        </p:blipFill>
        <p:spPr>
          <a:xfrm>
            <a:off x="741315" y="9043672"/>
            <a:ext cx="3744899" cy="5806633"/>
          </a:xfrm>
          <a:prstGeom prst="rect">
            <a:avLst/>
          </a:prstGeom>
        </p:spPr>
      </p:pic>
      <p:pic>
        <p:nvPicPr>
          <p:cNvPr id="8" name="Picture 7">
            <a:extLst>
              <a:ext uri="{FF2B5EF4-FFF2-40B4-BE49-F238E27FC236}">
                <a16:creationId xmlns:a16="http://schemas.microsoft.com/office/drawing/2014/main" id="{1784AE7E-2BF6-7525-FA2C-93D25C534122}"/>
              </a:ext>
            </a:extLst>
          </p:cNvPr>
          <p:cNvPicPr>
            <a:picLocks noChangeAspect="1"/>
          </p:cNvPicPr>
          <p:nvPr/>
        </p:nvPicPr>
        <p:blipFill>
          <a:blip r:embed="rId6"/>
          <a:stretch>
            <a:fillRect/>
          </a:stretch>
        </p:blipFill>
        <p:spPr>
          <a:xfrm>
            <a:off x="5260566" y="2907158"/>
            <a:ext cx="4218383" cy="5322442"/>
          </a:xfrm>
          <a:prstGeom prst="rect">
            <a:avLst/>
          </a:prstGeom>
        </p:spPr>
      </p:pic>
      <p:sp>
        <p:nvSpPr>
          <p:cNvPr id="9" name="TextBox 8">
            <a:extLst>
              <a:ext uri="{FF2B5EF4-FFF2-40B4-BE49-F238E27FC236}">
                <a16:creationId xmlns:a16="http://schemas.microsoft.com/office/drawing/2014/main" id="{A0A505B3-A249-2F5F-4807-05920F89C57A}"/>
              </a:ext>
            </a:extLst>
          </p:cNvPr>
          <p:cNvSpPr txBox="1"/>
          <p:nvPr/>
        </p:nvSpPr>
        <p:spPr>
          <a:xfrm>
            <a:off x="5310913" y="8992463"/>
            <a:ext cx="4148986" cy="2646878"/>
          </a:xfrm>
          <a:prstGeom prst="rect">
            <a:avLst/>
          </a:prstGeom>
          <a:noFill/>
        </p:spPr>
        <p:txBody>
          <a:bodyPr wrap="square" rtlCol="0">
            <a:spAutoFit/>
          </a:bodyPr>
          <a:lstStyle/>
          <a:p>
            <a:r>
              <a:rPr lang="es-ES" b="1" dirty="0">
                <a:solidFill>
                  <a:srgbClr val="002060"/>
                </a:solidFill>
              </a:rPr>
              <a:t>Actualmente, el Comité ESOP está reclutando miembros del Comité de:</a:t>
            </a:r>
          </a:p>
          <a:p>
            <a:endParaRPr lang="es-ES" b="1" dirty="0">
              <a:solidFill>
                <a:srgbClr val="002060"/>
              </a:solidFill>
            </a:endParaRPr>
          </a:p>
          <a:p>
            <a:r>
              <a:rPr lang="es-ES" sz="1600" dirty="0"/>
              <a:t>Bilingüe – Cualquier turno, cualquier planta</a:t>
            </a:r>
          </a:p>
          <a:p>
            <a:endParaRPr lang="en-US" sz="1600" dirty="0"/>
          </a:p>
          <a:p>
            <a:r>
              <a:rPr lang="es-ES" sz="1600" dirty="0"/>
              <a:t>Producción del primer turno – Praderas</a:t>
            </a:r>
            <a:endParaRPr lang="en-US" sz="1600" dirty="0"/>
          </a:p>
          <a:p>
            <a:endParaRPr lang="en-US" sz="1600" dirty="0"/>
          </a:p>
          <a:p>
            <a:r>
              <a:rPr lang="en-US" sz="1600" dirty="0"/>
              <a:t>Segundo </a:t>
            </a:r>
            <a:r>
              <a:rPr lang="en-US" sz="1600" dirty="0" err="1"/>
              <a:t>turno</a:t>
            </a:r>
            <a:r>
              <a:rPr lang="en-US" sz="1600" dirty="0"/>
              <a:t> (</a:t>
            </a:r>
            <a:r>
              <a:rPr lang="en-US" sz="1600" dirty="0" err="1"/>
              <a:t>cualquiera</a:t>
            </a:r>
            <a:r>
              <a:rPr lang="en-US" sz="1600" dirty="0"/>
              <a:t>) – Grassland</a:t>
            </a:r>
          </a:p>
          <a:p>
            <a:endParaRPr lang="es-ES" sz="1600" dirty="0"/>
          </a:p>
          <a:p>
            <a:r>
              <a:rPr lang="es-ES" sz="1600" dirty="0"/>
              <a:t>Turno 2º y 3º (cualquiera) - Tecnología</a:t>
            </a:r>
            <a:endParaRPr lang="en-US" sz="1600" dirty="0"/>
          </a:p>
        </p:txBody>
      </p:sp>
      <p:sp>
        <p:nvSpPr>
          <p:cNvPr id="10" name="TextBox 9">
            <a:extLst>
              <a:ext uri="{FF2B5EF4-FFF2-40B4-BE49-F238E27FC236}">
                <a16:creationId xmlns:a16="http://schemas.microsoft.com/office/drawing/2014/main" id="{BA171E78-B568-1D76-0A32-0E88D4093B19}"/>
              </a:ext>
            </a:extLst>
          </p:cNvPr>
          <p:cNvSpPr txBox="1"/>
          <p:nvPr/>
        </p:nvSpPr>
        <p:spPr>
          <a:xfrm>
            <a:off x="6518021" y="8491646"/>
            <a:ext cx="1981633" cy="400110"/>
          </a:xfrm>
          <a:prstGeom prst="rect">
            <a:avLst/>
          </a:prstGeom>
          <a:noFill/>
        </p:spPr>
        <p:txBody>
          <a:bodyPr wrap="none" rtlCol="0">
            <a:spAutoFit/>
          </a:bodyPr>
          <a:lstStyle/>
          <a:p>
            <a:r>
              <a:rPr lang="en-US" sz="2000" dirty="0">
                <a:solidFill>
                  <a:srgbClr val="FF0000"/>
                </a:solidFill>
              </a:rPr>
              <a:t>¡TE QUEREMOS!</a:t>
            </a:r>
          </a:p>
        </p:txBody>
      </p:sp>
      <p:pic>
        <p:nvPicPr>
          <p:cNvPr id="11" name="Picture 10">
            <a:extLst>
              <a:ext uri="{FF2B5EF4-FFF2-40B4-BE49-F238E27FC236}">
                <a16:creationId xmlns:a16="http://schemas.microsoft.com/office/drawing/2014/main" id="{611B6759-0B50-DAB3-B82D-9B21DD6F756D}"/>
              </a:ext>
            </a:extLst>
          </p:cNvPr>
          <p:cNvPicPr>
            <a:picLocks noChangeAspect="1"/>
          </p:cNvPicPr>
          <p:nvPr/>
        </p:nvPicPr>
        <p:blipFill>
          <a:blip r:embed="rId7"/>
          <a:stretch>
            <a:fillRect/>
          </a:stretch>
        </p:blipFill>
        <p:spPr>
          <a:xfrm>
            <a:off x="1193543" y="44968"/>
            <a:ext cx="8084901" cy="1560244"/>
          </a:xfrm>
          <a:prstGeom prst="rect">
            <a:avLst/>
          </a:prstGeom>
        </p:spPr>
      </p:pic>
    </p:spTree>
    <p:extLst>
      <p:ext uri="{BB962C8B-B14F-4D97-AF65-F5344CB8AC3E}">
        <p14:creationId xmlns:p14="http://schemas.microsoft.com/office/powerpoint/2010/main" val="2820348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2FF10-C9DE-1823-4DE4-74CD4D3639E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7864ECC-BA91-C8EF-8B84-DDD57A956513}"/>
              </a:ext>
            </a:extLst>
          </p:cNvPr>
          <p:cNvSpPr/>
          <p:nvPr/>
        </p:nvSpPr>
        <p:spPr>
          <a:xfrm>
            <a:off x="312234" y="8062619"/>
            <a:ext cx="5508703" cy="4862022"/>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B6F5759-82AB-2B48-4695-50B611730D6A}"/>
              </a:ext>
            </a:extLst>
          </p:cNvPr>
          <p:cNvSpPr txBox="1"/>
          <p:nvPr/>
        </p:nvSpPr>
        <p:spPr>
          <a:xfrm>
            <a:off x="8724900" y="15132764"/>
            <a:ext cx="1492815" cy="412035"/>
          </a:xfrm>
          <a:prstGeom prst="rect">
            <a:avLst/>
          </a:prstGeom>
          <a:noFill/>
        </p:spPr>
        <p:txBody>
          <a:bodyPr wrap="square" rtlCol="0">
            <a:spAutoFit/>
          </a:bodyPr>
          <a:lstStyle/>
          <a:p>
            <a:r>
              <a:rPr lang="en-US" sz="2000" dirty="0" err="1"/>
              <a:t>página</a:t>
            </a:r>
            <a:r>
              <a:rPr lang="en-US" sz="2000" dirty="0"/>
              <a:t> 6</a:t>
            </a:r>
          </a:p>
        </p:txBody>
      </p:sp>
      <p:pic>
        <p:nvPicPr>
          <p:cNvPr id="35" name="Picture 34">
            <a:extLst>
              <a:ext uri="{FF2B5EF4-FFF2-40B4-BE49-F238E27FC236}">
                <a16:creationId xmlns:a16="http://schemas.microsoft.com/office/drawing/2014/main" id="{431B5E5B-2828-5222-E175-A1DE988472B8}"/>
              </a:ext>
            </a:extLst>
          </p:cNvPr>
          <p:cNvPicPr>
            <a:picLocks noChangeAspect="1"/>
          </p:cNvPicPr>
          <p:nvPr/>
        </p:nvPicPr>
        <p:blipFill>
          <a:blip r:embed="rId3"/>
          <a:stretch>
            <a:fillRect/>
          </a:stretch>
        </p:blipFill>
        <p:spPr>
          <a:xfrm>
            <a:off x="1578153" y="2862963"/>
            <a:ext cx="1483508" cy="1508020"/>
          </a:xfrm>
          <a:prstGeom prst="rect">
            <a:avLst/>
          </a:prstGeom>
        </p:spPr>
      </p:pic>
      <p:sp>
        <p:nvSpPr>
          <p:cNvPr id="68" name="Speech Bubble: Oval 67">
            <a:extLst>
              <a:ext uri="{FF2B5EF4-FFF2-40B4-BE49-F238E27FC236}">
                <a16:creationId xmlns:a16="http://schemas.microsoft.com/office/drawing/2014/main" id="{DCCC19CC-3E6F-A04B-A466-49D7FD762167}"/>
              </a:ext>
            </a:extLst>
          </p:cNvPr>
          <p:cNvSpPr/>
          <p:nvPr/>
        </p:nvSpPr>
        <p:spPr>
          <a:xfrm>
            <a:off x="3353999" y="2189720"/>
            <a:ext cx="1483508" cy="1508021"/>
          </a:xfrm>
          <a:prstGeom prst="wedgeEllipseCallout">
            <a:avLst>
              <a:gd name="adj1" fmla="val -84526"/>
              <a:gd name="adj2" fmla="val 395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Hear Ye</a:t>
            </a:r>
          </a:p>
          <a:p>
            <a:pPr algn="ctr"/>
            <a:r>
              <a:rPr lang="en-US" sz="1200" dirty="0"/>
              <a:t>Hear Ye</a:t>
            </a:r>
          </a:p>
          <a:p>
            <a:pPr algn="ctr"/>
            <a:r>
              <a:rPr lang="es-ES" sz="1200" dirty="0"/>
              <a:t>Los siguientes empleados han sido 
ASCENDIDO</a:t>
            </a:r>
            <a:endParaRPr lang="en-US" sz="1200" dirty="0"/>
          </a:p>
        </p:txBody>
      </p:sp>
      <p:sp>
        <p:nvSpPr>
          <p:cNvPr id="4" name="TextBox 3">
            <a:extLst>
              <a:ext uri="{FF2B5EF4-FFF2-40B4-BE49-F238E27FC236}">
                <a16:creationId xmlns:a16="http://schemas.microsoft.com/office/drawing/2014/main" id="{FAE2FE47-C03B-CE83-BB4F-C8F3D9CEFC2E}"/>
              </a:ext>
            </a:extLst>
          </p:cNvPr>
          <p:cNvSpPr txBox="1"/>
          <p:nvPr/>
        </p:nvSpPr>
        <p:spPr>
          <a:xfrm>
            <a:off x="-92199" y="4310937"/>
            <a:ext cx="6234037" cy="784830"/>
          </a:xfrm>
          <a:prstGeom prst="rect">
            <a:avLst/>
          </a:prstGeom>
          <a:noFill/>
        </p:spPr>
        <p:txBody>
          <a:bodyPr wrap="square">
            <a:spAutoFit/>
          </a:bodyPr>
          <a:lstStyle/>
          <a:p>
            <a:pPr algn="ctr"/>
            <a:r>
              <a:rPr lang="es-ES" sz="1500" dirty="0">
                <a:latin typeface="ADLaM Display" panose="02010000000000000000" pitchFamily="2" charset="0"/>
                <a:ea typeface="ADLaM Display" panose="02010000000000000000" pitchFamily="2" charset="0"/>
                <a:cs typeface="ADLaM Display" panose="02010000000000000000" pitchFamily="2" charset="0"/>
              </a:rPr>
              <a:t>Únete a nosotros para felicitar a los siguientes miembros del equipo por sus recientes promociones. Agradecemos su arduo trabajo, dedicación y contribuciones continuas a nuestro éxito.</a:t>
            </a:r>
            <a:endParaRPr lang="en-US" sz="15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07" name="Rectangle 106">
            <a:extLst>
              <a:ext uri="{FF2B5EF4-FFF2-40B4-BE49-F238E27FC236}">
                <a16:creationId xmlns:a16="http://schemas.microsoft.com/office/drawing/2014/main" id="{E196180F-2ACF-1700-B7C2-17C1D8A7B5CE}"/>
              </a:ext>
            </a:extLst>
          </p:cNvPr>
          <p:cNvSpPr/>
          <p:nvPr/>
        </p:nvSpPr>
        <p:spPr>
          <a:xfrm>
            <a:off x="6190725" y="1468559"/>
            <a:ext cx="3843611" cy="24940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a:t>
            </a:r>
            <a:r>
              <a:rPr lang="es-ES" sz="2000" dirty="0"/>
              <a:t>Trabajar duro es importante. Pero hay algo que importa aún más: creer en uno mismo</a:t>
            </a:r>
            <a:r>
              <a:rPr lang="en-US" sz="2000" dirty="0"/>
              <a:t>.”</a:t>
            </a:r>
          </a:p>
          <a:p>
            <a:pPr algn="ctr"/>
            <a:endParaRPr lang="en-US" sz="2000" dirty="0"/>
          </a:p>
          <a:p>
            <a:pPr algn="ctr"/>
            <a:r>
              <a:rPr lang="en-US" sz="2000" dirty="0"/>
              <a:t>- Harry Potter</a:t>
            </a:r>
          </a:p>
        </p:txBody>
      </p:sp>
      <p:sp>
        <p:nvSpPr>
          <p:cNvPr id="108" name="TextBox 107">
            <a:extLst>
              <a:ext uri="{FF2B5EF4-FFF2-40B4-BE49-F238E27FC236}">
                <a16:creationId xmlns:a16="http://schemas.microsoft.com/office/drawing/2014/main" id="{C6713CFA-D6A2-86F9-0710-3892A0714477}"/>
              </a:ext>
            </a:extLst>
          </p:cNvPr>
          <p:cNvSpPr txBox="1"/>
          <p:nvPr/>
        </p:nvSpPr>
        <p:spPr>
          <a:xfrm>
            <a:off x="-92199" y="1570506"/>
            <a:ext cx="6116496" cy="461665"/>
          </a:xfrm>
          <a:prstGeom prst="rect">
            <a:avLst/>
          </a:prstGeom>
          <a:noFill/>
        </p:spPr>
        <p:txBody>
          <a:bodyPr wrap="square" rtlCol="0">
            <a:spAutoFit/>
          </a:bodyPr>
          <a:lstStyle/>
          <a:p>
            <a:pPr algn="ctr"/>
            <a:r>
              <a:rPr lang="en-US" sz="2400" dirty="0">
                <a:solidFill>
                  <a:srgbClr val="002060"/>
                </a:solidFill>
                <a:latin typeface="Cooper Black" panose="0208090404030B020404" pitchFamily="18" charset="0"/>
              </a:rPr>
              <a:t>PROMOCIONES DE LA EMPRESA</a:t>
            </a:r>
          </a:p>
        </p:txBody>
      </p:sp>
      <p:sp>
        <p:nvSpPr>
          <p:cNvPr id="18" name="Rectangle 17">
            <a:extLst>
              <a:ext uri="{FF2B5EF4-FFF2-40B4-BE49-F238E27FC236}">
                <a16:creationId xmlns:a16="http://schemas.microsoft.com/office/drawing/2014/main" id="{5B12B45C-D484-90FF-0211-B1AE524EC2D2}"/>
              </a:ext>
            </a:extLst>
          </p:cNvPr>
          <p:cNvSpPr/>
          <p:nvPr/>
        </p:nvSpPr>
        <p:spPr>
          <a:xfrm>
            <a:off x="141857" y="13020675"/>
            <a:ext cx="5849967" cy="18392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a:t>
            </a:r>
            <a:r>
              <a:rPr lang="es-ES" sz="2000" dirty="0"/>
              <a:t>Fallas el 100% de los tiros que no haces. – Wayne Gretzky</a:t>
            </a:r>
            <a:r>
              <a:rPr lang="en-US" sz="2000" dirty="0"/>
              <a:t>”</a:t>
            </a:r>
          </a:p>
          <a:p>
            <a:pPr algn="ctr"/>
            <a:endParaRPr lang="en-US" sz="2000" dirty="0"/>
          </a:p>
          <a:p>
            <a:pPr algn="ctr"/>
            <a:r>
              <a:rPr lang="en-US" sz="2000" dirty="0"/>
              <a:t>- Michael Scott</a:t>
            </a:r>
          </a:p>
        </p:txBody>
      </p:sp>
      <p:sp>
        <p:nvSpPr>
          <p:cNvPr id="2" name="TextBox 1">
            <a:extLst>
              <a:ext uri="{FF2B5EF4-FFF2-40B4-BE49-F238E27FC236}">
                <a16:creationId xmlns:a16="http://schemas.microsoft.com/office/drawing/2014/main" id="{20EF540F-1294-F7B0-604D-26EC4040B574}"/>
              </a:ext>
            </a:extLst>
          </p:cNvPr>
          <p:cNvSpPr txBox="1"/>
          <p:nvPr/>
        </p:nvSpPr>
        <p:spPr>
          <a:xfrm>
            <a:off x="0" y="15106265"/>
            <a:ext cx="2583977" cy="400110"/>
          </a:xfrm>
          <a:prstGeom prst="rect">
            <a:avLst/>
          </a:prstGeom>
          <a:noFill/>
        </p:spPr>
        <p:txBody>
          <a:bodyPr wrap="none" rtlCol="0">
            <a:spAutoFit/>
          </a:bodyPr>
          <a:lstStyle/>
          <a:p>
            <a:r>
              <a:rPr lang="en-US" sz="2000" dirty="0"/>
              <a:t>Marzo 2026: ISSUE #3</a:t>
            </a:r>
          </a:p>
        </p:txBody>
      </p:sp>
      <p:pic>
        <p:nvPicPr>
          <p:cNvPr id="3" name="Picture 2">
            <a:extLst>
              <a:ext uri="{FF2B5EF4-FFF2-40B4-BE49-F238E27FC236}">
                <a16:creationId xmlns:a16="http://schemas.microsoft.com/office/drawing/2014/main" id="{9B910205-D51C-28CC-16AC-4C87E0FD0537}"/>
              </a:ext>
            </a:extLst>
          </p:cNvPr>
          <p:cNvPicPr>
            <a:picLocks noChangeAspect="1"/>
          </p:cNvPicPr>
          <p:nvPr/>
        </p:nvPicPr>
        <p:blipFill>
          <a:blip r:embed="rId4"/>
          <a:stretch>
            <a:fillRect/>
          </a:stretch>
        </p:blipFill>
        <p:spPr>
          <a:xfrm>
            <a:off x="480169" y="8274239"/>
            <a:ext cx="5162983" cy="4605798"/>
          </a:xfrm>
          <a:prstGeom prst="rect">
            <a:avLst/>
          </a:prstGeom>
        </p:spPr>
      </p:pic>
      <p:pic>
        <p:nvPicPr>
          <p:cNvPr id="7" name="Picture 6">
            <a:extLst>
              <a:ext uri="{FF2B5EF4-FFF2-40B4-BE49-F238E27FC236}">
                <a16:creationId xmlns:a16="http://schemas.microsoft.com/office/drawing/2014/main" id="{9ECCF303-3E78-CFA0-78E2-7E43676894FD}"/>
              </a:ext>
            </a:extLst>
          </p:cNvPr>
          <p:cNvPicPr>
            <a:picLocks noChangeAspect="1"/>
          </p:cNvPicPr>
          <p:nvPr/>
        </p:nvPicPr>
        <p:blipFill>
          <a:blip r:embed="rId5"/>
          <a:stretch>
            <a:fillRect/>
          </a:stretch>
        </p:blipFill>
        <p:spPr>
          <a:xfrm>
            <a:off x="7525741" y="5178390"/>
            <a:ext cx="1052806" cy="1820795"/>
          </a:xfrm>
          <a:prstGeom prst="rect">
            <a:avLst/>
          </a:prstGeom>
        </p:spPr>
      </p:pic>
      <p:sp>
        <p:nvSpPr>
          <p:cNvPr id="8" name="TextBox 7">
            <a:extLst>
              <a:ext uri="{FF2B5EF4-FFF2-40B4-BE49-F238E27FC236}">
                <a16:creationId xmlns:a16="http://schemas.microsoft.com/office/drawing/2014/main" id="{619C239F-920C-6748-3D2F-B836A860C22A}"/>
              </a:ext>
            </a:extLst>
          </p:cNvPr>
          <p:cNvSpPr txBox="1"/>
          <p:nvPr/>
        </p:nvSpPr>
        <p:spPr>
          <a:xfrm>
            <a:off x="6194809" y="4374383"/>
            <a:ext cx="3714671" cy="646331"/>
          </a:xfrm>
          <a:prstGeom prst="rect">
            <a:avLst/>
          </a:prstGeom>
          <a:noFill/>
        </p:spPr>
        <p:txBody>
          <a:bodyPr wrap="none" rtlCol="0">
            <a:spAutoFit/>
          </a:bodyPr>
          <a:lstStyle/>
          <a:p>
            <a:pPr algn="ctr"/>
            <a:r>
              <a:rPr lang="en-US" sz="1600" b="1" dirty="0"/>
              <a:t>REFLEXIONES PROFUNDAS</a:t>
            </a:r>
            <a:r>
              <a:rPr lang="en-US" dirty="0"/>
              <a:t>…by Craig</a:t>
            </a:r>
          </a:p>
          <a:p>
            <a:pPr algn="ctr"/>
            <a:r>
              <a:rPr lang="en-US" dirty="0"/>
              <a:t>(80’s &amp; 90’s pop culture edition)</a:t>
            </a:r>
          </a:p>
        </p:txBody>
      </p:sp>
      <p:sp>
        <p:nvSpPr>
          <p:cNvPr id="9" name="TextBox 8">
            <a:extLst>
              <a:ext uri="{FF2B5EF4-FFF2-40B4-BE49-F238E27FC236}">
                <a16:creationId xmlns:a16="http://schemas.microsoft.com/office/drawing/2014/main" id="{4ECDDE2F-4C57-F5D6-8102-39971F004782}"/>
              </a:ext>
            </a:extLst>
          </p:cNvPr>
          <p:cNvSpPr txBox="1"/>
          <p:nvPr/>
        </p:nvSpPr>
        <p:spPr>
          <a:xfrm>
            <a:off x="6193117" y="7366411"/>
            <a:ext cx="3744968" cy="6370975"/>
          </a:xfrm>
          <a:prstGeom prst="rect">
            <a:avLst/>
          </a:prstGeom>
          <a:noFill/>
        </p:spPr>
        <p:txBody>
          <a:bodyPr wrap="square" rtlCol="0">
            <a:spAutoFit/>
          </a:bodyPr>
          <a:lstStyle/>
          <a:p>
            <a:r>
              <a:rPr lang="es-ES" sz="1700" dirty="0"/>
              <a:t>Olvida a los Jets y esas cosas, la parte más chula de Top Gun fue cuando Tom </a:t>
            </a:r>
            <a:r>
              <a:rPr lang="es-ES" sz="1700" dirty="0" err="1"/>
              <a:t>Cruise</a:t>
            </a:r>
            <a:r>
              <a:rPr lang="es-ES" sz="1700" dirty="0"/>
              <a:t> miró su reloj en cámara lenta.</a:t>
            </a:r>
          </a:p>
          <a:p>
            <a:r>
              <a:rPr lang="es-ES" sz="1700" dirty="0"/>
              <a:t>Nunca entenderé cómo </a:t>
            </a:r>
            <a:r>
              <a:rPr lang="es-ES" sz="1700" dirty="0" err="1"/>
              <a:t>Teen</a:t>
            </a:r>
            <a:r>
              <a:rPr lang="es-ES" sz="1700" dirty="0"/>
              <a:t> Wolf, que era un LOBO SALVERO (!!) se convirtió en el niño más popular del instituto solo porque sabía matar un balón de baloncesto.
¿Crees que cuando un joven teniente Crunch fue ascendido y alguien accidentalmente se refirió a él como teniente, dijo: "en realidad... he sido ascendido... es el capitán Crunch"?
Bonnie Tyler le pidió a su novio que se girara 7 veces en la canción Total Eclipse </a:t>
            </a:r>
            <a:r>
              <a:rPr lang="es-ES" sz="1700" dirty="0" err="1"/>
              <a:t>of</a:t>
            </a:r>
            <a:r>
              <a:rPr lang="es-ES" sz="1700" dirty="0"/>
              <a:t> </a:t>
            </a:r>
            <a:r>
              <a:rPr lang="es-ES" sz="1700" dirty="0" err="1"/>
              <a:t>the</a:t>
            </a:r>
            <a:r>
              <a:rPr lang="es-ES" sz="1700" dirty="0"/>
              <a:t> Heart. El pobre está aquí fuera dando vueltas como una trompa.
Pregunta seria: ¿En Salvados por la campana, quién gestionó el </a:t>
            </a:r>
            <a:r>
              <a:rPr lang="es-ES" sz="1700" dirty="0" err="1"/>
              <a:t>Malibu</a:t>
            </a:r>
            <a:r>
              <a:rPr lang="es-ES" sz="1700" dirty="0"/>
              <a:t> </a:t>
            </a:r>
            <a:r>
              <a:rPr lang="es-ES" sz="1700" dirty="0" err="1"/>
              <a:t>Sands</a:t>
            </a:r>
            <a:r>
              <a:rPr lang="es-ES" sz="1700" dirty="0"/>
              <a:t> Beach Club cuando terminó el verano y el señor </a:t>
            </a:r>
            <a:r>
              <a:rPr lang="es-ES" sz="1700" dirty="0" err="1"/>
              <a:t>Belding</a:t>
            </a:r>
            <a:r>
              <a:rPr lang="es-ES" sz="1700" dirty="0"/>
              <a:t> tuvo que volver a ser director?</a:t>
            </a:r>
            <a:endParaRPr lang="en-US" sz="1700" dirty="0"/>
          </a:p>
        </p:txBody>
      </p:sp>
      <p:sp>
        <p:nvSpPr>
          <p:cNvPr id="10" name="Rectangle 9">
            <a:extLst>
              <a:ext uri="{FF2B5EF4-FFF2-40B4-BE49-F238E27FC236}">
                <a16:creationId xmlns:a16="http://schemas.microsoft.com/office/drawing/2014/main" id="{0D9E3D88-2DE4-1CAD-B9FB-9E270A668498}"/>
              </a:ext>
            </a:extLst>
          </p:cNvPr>
          <p:cNvSpPr/>
          <p:nvPr/>
        </p:nvSpPr>
        <p:spPr>
          <a:xfrm>
            <a:off x="6190724" y="4211695"/>
            <a:ext cx="3843611" cy="10648232"/>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A21054-BE64-5FD3-4EF6-2AFE168B34EB}"/>
              </a:ext>
            </a:extLst>
          </p:cNvPr>
          <p:cNvPicPr>
            <a:picLocks noChangeAspect="1"/>
          </p:cNvPicPr>
          <p:nvPr/>
        </p:nvPicPr>
        <p:blipFill>
          <a:blip r:embed="rId6"/>
          <a:stretch>
            <a:fillRect/>
          </a:stretch>
        </p:blipFill>
        <p:spPr>
          <a:xfrm>
            <a:off x="141856" y="5094241"/>
            <a:ext cx="5849967" cy="2918903"/>
          </a:xfrm>
          <a:prstGeom prst="rect">
            <a:avLst/>
          </a:prstGeom>
        </p:spPr>
      </p:pic>
      <p:pic>
        <p:nvPicPr>
          <p:cNvPr id="11" name="Picture 10">
            <a:extLst>
              <a:ext uri="{FF2B5EF4-FFF2-40B4-BE49-F238E27FC236}">
                <a16:creationId xmlns:a16="http://schemas.microsoft.com/office/drawing/2014/main" id="{AA7C3AC4-9C60-05D2-23D3-41BA49BF861E}"/>
              </a:ext>
            </a:extLst>
          </p:cNvPr>
          <p:cNvPicPr>
            <a:picLocks noChangeAspect="1"/>
          </p:cNvPicPr>
          <p:nvPr/>
        </p:nvPicPr>
        <p:blipFill>
          <a:blip r:embed="rId7"/>
          <a:stretch>
            <a:fillRect/>
          </a:stretch>
        </p:blipFill>
        <p:spPr>
          <a:xfrm>
            <a:off x="1950650" y="-54414"/>
            <a:ext cx="7385004" cy="1425176"/>
          </a:xfrm>
          <a:prstGeom prst="rect">
            <a:avLst/>
          </a:prstGeom>
        </p:spPr>
      </p:pic>
    </p:spTree>
    <p:extLst>
      <p:ext uri="{BB962C8B-B14F-4D97-AF65-F5344CB8AC3E}">
        <p14:creationId xmlns:p14="http://schemas.microsoft.com/office/powerpoint/2010/main" val="307047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5DA7C2-A471-0C9F-733F-5BC76F4653F8}"/>
              </a:ext>
            </a:extLst>
          </p:cNvPr>
          <p:cNvPicPr>
            <a:picLocks noChangeAspect="1"/>
          </p:cNvPicPr>
          <p:nvPr/>
        </p:nvPicPr>
        <p:blipFill>
          <a:blip r:embed="rId2"/>
          <a:stretch>
            <a:fillRect/>
          </a:stretch>
        </p:blipFill>
        <p:spPr>
          <a:xfrm>
            <a:off x="120315" y="1018210"/>
            <a:ext cx="2001798" cy="3002697"/>
          </a:xfrm>
          <a:prstGeom prst="rect">
            <a:avLst/>
          </a:prstGeom>
        </p:spPr>
      </p:pic>
      <p:sp>
        <p:nvSpPr>
          <p:cNvPr id="8" name="TextBox 7">
            <a:extLst>
              <a:ext uri="{FF2B5EF4-FFF2-40B4-BE49-F238E27FC236}">
                <a16:creationId xmlns:a16="http://schemas.microsoft.com/office/drawing/2014/main" id="{367EE266-554F-0246-A6C1-7EDDE1A8350F}"/>
              </a:ext>
            </a:extLst>
          </p:cNvPr>
          <p:cNvSpPr txBox="1"/>
          <p:nvPr/>
        </p:nvSpPr>
        <p:spPr>
          <a:xfrm>
            <a:off x="8763000" y="15132765"/>
            <a:ext cx="1454715" cy="400110"/>
          </a:xfrm>
          <a:prstGeom prst="rect">
            <a:avLst/>
          </a:prstGeom>
          <a:noFill/>
        </p:spPr>
        <p:txBody>
          <a:bodyPr wrap="square" rtlCol="0">
            <a:spAutoFit/>
          </a:bodyPr>
          <a:lstStyle/>
          <a:p>
            <a:r>
              <a:rPr lang="en-US" sz="2000" dirty="0" err="1"/>
              <a:t>página</a:t>
            </a:r>
            <a:r>
              <a:rPr lang="en-US" sz="2000" dirty="0"/>
              <a:t> 7</a:t>
            </a:r>
          </a:p>
        </p:txBody>
      </p:sp>
      <p:sp>
        <p:nvSpPr>
          <p:cNvPr id="10" name="TextBox 9">
            <a:extLst>
              <a:ext uri="{FF2B5EF4-FFF2-40B4-BE49-F238E27FC236}">
                <a16:creationId xmlns:a16="http://schemas.microsoft.com/office/drawing/2014/main" id="{FAB7E678-3323-9DD5-782C-20F88E671ECD}"/>
              </a:ext>
            </a:extLst>
          </p:cNvPr>
          <p:cNvSpPr txBox="1"/>
          <p:nvPr/>
        </p:nvSpPr>
        <p:spPr>
          <a:xfrm>
            <a:off x="288851" y="7131102"/>
            <a:ext cx="4444409" cy="5755422"/>
          </a:xfrm>
          <a:prstGeom prst="rect">
            <a:avLst/>
          </a:prstGeom>
          <a:noFill/>
        </p:spPr>
        <p:txBody>
          <a:bodyPr wrap="square">
            <a:spAutoFit/>
          </a:bodyPr>
          <a:lstStyle/>
          <a:p>
            <a:pPr algn="just"/>
            <a:r>
              <a:rPr lang="en-US" sz="1600" b="1" u="sng" dirty="0"/>
              <a:t>Alexis Arevalo Rodriguez</a:t>
            </a:r>
          </a:p>
          <a:p>
            <a:pPr algn="just"/>
            <a:r>
              <a:rPr lang="es-ES" sz="1600" dirty="0"/>
              <a:t>Conjunto de HVAC de la línea D</a:t>
            </a:r>
          </a:p>
          <a:p>
            <a:pPr algn="just"/>
            <a:endParaRPr lang="en-US" sz="1600" dirty="0"/>
          </a:p>
          <a:p>
            <a:pPr algn="just"/>
            <a:r>
              <a:rPr lang="es-ES" sz="1600" dirty="0"/>
              <a:t>Alexis Arevalo Rodriguez es técnico de ensamblaje para la Línea D en la Instalación Tecnológica. Alexis instala compresores en unidades mediante el uso de una grúa. Mientras realizaba un levantamiento en tándem para compresores dobles, Alexis se dio cuenta de que los ganchos del dispositivo de elevación eran demasiado grandes para asegurar la carga de forma segura. Él llevó esta preocupación de seguridad al equipo de seguridad y se les proporcionaron ganchos adecuados para instalar los compresores de forma segura.</a:t>
            </a:r>
            <a:endParaRPr lang="en-US" sz="1600" dirty="0"/>
          </a:p>
          <a:p>
            <a:pPr algn="just"/>
            <a:endParaRPr lang="en-US" sz="1600" b="1" dirty="0"/>
          </a:p>
          <a:p>
            <a:pPr algn="just"/>
            <a:r>
              <a:rPr lang="en-US" sz="1600" b="1" dirty="0"/>
              <a:t>¡GRAN SOLUCIÓN!</a:t>
            </a:r>
            <a:endParaRPr lang="en-US" sz="1600" dirty="0"/>
          </a:p>
          <a:p>
            <a:pPr algn="just"/>
            <a:r>
              <a:rPr lang="es-ES" sz="1600" dirty="0"/>
              <a:t>El Comité de Seguridad ha otorgado a Alexis el premio a la Solución de Seguridad del Mes y una tarjeta regalo de 50 dólares. ¡Enhorabuena a Alexis!</a:t>
            </a:r>
          </a:p>
          <a:p>
            <a:pPr algn="just"/>
            <a:endParaRPr lang="en-US" sz="1600" dirty="0"/>
          </a:p>
          <a:p>
            <a:pPr algn="just"/>
            <a:r>
              <a:rPr lang="en-US" sz="1600" b="1" dirty="0"/>
              <a:t>PODRÍAS SER EL SIGUIENTE!!</a:t>
            </a:r>
          </a:p>
        </p:txBody>
      </p:sp>
      <p:sp>
        <p:nvSpPr>
          <p:cNvPr id="11" name="TextBox 10">
            <a:extLst>
              <a:ext uri="{FF2B5EF4-FFF2-40B4-BE49-F238E27FC236}">
                <a16:creationId xmlns:a16="http://schemas.microsoft.com/office/drawing/2014/main" id="{88794317-9265-DEA5-56D3-9F7F97030560}"/>
              </a:ext>
            </a:extLst>
          </p:cNvPr>
          <p:cNvSpPr txBox="1"/>
          <p:nvPr/>
        </p:nvSpPr>
        <p:spPr>
          <a:xfrm>
            <a:off x="5144640" y="7131102"/>
            <a:ext cx="4624909" cy="5262979"/>
          </a:xfrm>
          <a:prstGeom prst="rect">
            <a:avLst/>
          </a:prstGeom>
          <a:noFill/>
        </p:spPr>
        <p:txBody>
          <a:bodyPr wrap="square">
            <a:spAutoFit/>
          </a:bodyPr>
          <a:lstStyle/>
          <a:p>
            <a:r>
              <a:rPr lang="en-US" sz="1600" b="1" u="sng" dirty="0"/>
              <a:t>Mike Orangias</a:t>
            </a:r>
            <a:br>
              <a:rPr lang="en-US" sz="1600" b="1" dirty="0"/>
            </a:br>
            <a:r>
              <a:rPr lang="en-US" sz="1600" dirty="0" err="1"/>
              <a:t>Mantenimiento</a:t>
            </a:r>
            <a:r>
              <a:rPr lang="en-US" sz="1600" dirty="0"/>
              <a:t> de Grassland</a:t>
            </a:r>
          </a:p>
          <a:p>
            <a:endParaRPr lang="en-US" sz="1600" dirty="0"/>
          </a:p>
          <a:p>
            <a:r>
              <a:rPr lang="es-ES" sz="1600" dirty="0"/>
              <a:t>Mike es miembro del equipo de mantenimiento en la instalación de Grassland. Mike notó que las lámparas en la parte trasera del edificio no proporcionaban una iluminación adecuada. Las bombillas tenues eran un problema para los conductores de carretillas elevadoras y peatones de la zona. Mike respondió usando una tijera elevadora, con la protección adecuada contra caídas, para actualizar 476 lámparas.</a:t>
            </a:r>
          </a:p>
          <a:p>
            <a:endParaRPr lang="en-US" sz="1600" dirty="0"/>
          </a:p>
          <a:p>
            <a:endParaRPr lang="en-US" sz="1600" dirty="0"/>
          </a:p>
          <a:p>
            <a:r>
              <a:rPr lang="en-US" sz="1600" b="1" dirty="0"/>
              <a:t>¡GRAN SOLUCIÓN!</a:t>
            </a:r>
          </a:p>
          <a:p>
            <a:endParaRPr lang="en-US" sz="1600" dirty="0"/>
          </a:p>
          <a:p>
            <a:r>
              <a:rPr lang="es-ES" sz="1600" dirty="0"/>
              <a:t>El Comité de Seguridad ha entregado a Mike el Reparo de Seguridad del Mes y una tarjeta regalo de 50 dólares. ¡Enhorabuena a Mike!</a:t>
            </a:r>
          </a:p>
          <a:p>
            <a:endParaRPr lang="en-US" sz="1600" dirty="0"/>
          </a:p>
          <a:p>
            <a:pPr algn="just"/>
            <a:r>
              <a:rPr lang="en-US" sz="1600" b="1" dirty="0"/>
              <a:t>PODRÍAS SER EL SIGUIENTE!!</a:t>
            </a:r>
          </a:p>
        </p:txBody>
      </p:sp>
      <p:sp>
        <p:nvSpPr>
          <p:cNvPr id="18" name="Rectangle 17">
            <a:extLst>
              <a:ext uri="{FF2B5EF4-FFF2-40B4-BE49-F238E27FC236}">
                <a16:creationId xmlns:a16="http://schemas.microsoft.com/office/drawing/2014/main" id="{D174405B-336E-3040-B8CF-2D200B675006}"/>
              </a:ext>
            </a:extLst>
          </p:cNvPr>
          <p:cNvSpPr/>
          <p:nvPr/>
        </p:nvSpPr>
        <p:spPr>
          <a:xfrm>
            <a:off x="120315" y="3721395"/>
            <a:ext cx="4793446" cy="9319017"/>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0364EDF-756E-B8DD-C1C7-1DC1FF06545A}"/>
              </a:ext>
            </a:extLst>
          </p:cNvPr>
          <p:cNvSpPr/>
          <p:nvPr/>
        </p:nvSpPr>
        <p:spPr>
          <a:xfrm>
            <a:off x="5060371" y="3721395"/>
            <a:ext cx="4793446" cy="9319017"/>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793A18F-112E-3857-3B5E-8365639F632F}"/>
              </a:ext>
            </a:extLst>
          </p:cNvPr>
          <p:cNvSpPr txBox="1"/>
          <p:nvPr/>
        </p:nvSpPr>
        <p:spPr>
          <a:xfrm>
            <a:off x="1822717" y="1896450"/>
            <a:ext cx="7481600" cy="1200329"/>
          </a:xfrm>
          <a:prstGeom prst="rect">
            <a:avLst/>
          </a:prstGeom>
          <a:noFill/>
        </p:spPr>
        <p:txBody>
          <a:bodyPr wrap="none" rtlCol="0">
            <a:spAutoFit/>
          </a:bodyPr>
          <a:lstStyle/>
          <a:p>
            <a:pPr algn="ctr"/>
            <a:r>
              <a:rPr lang="es-ES" sz="3600" b="1" dirty="0"/>
              <a:t>ARREGLO DE SEGURIDAD DEL MES
 GANADORES</a:t>
            </a:r>
          </a:p>
        </p:txBody>
      </p:sp>
      <p:sp>
        <p:nvSpPr>
          <p:cNvPr id="2" name="TextBox 1">
            <a:extLst>
              <a:ext uri="{FF2B5EF4-FFF2-40B4-BE49-F238E27FC236}">
                <a16:creationId xmlns:a16="http://schemas.microsoft.com/office/drawing/2014/main" id="{F24BE48D-0FC3-8E5C-A0CA-2B2DB0C06F53}"/>
              </a:ext>
            </a:extLst>
          </p:cNvPr>
          <p:cNvSpPr txBox="1"/>
          <p:nvPr/>
        </p:nvSpPr>
        <p:spPr>
          <a:xfrm>
            <a:off x="0" y="15127530"/>
            <a:ext cx="2583977" cy="400110"/>
          </a:xfrm>
          <a:prstGeom prst="rect">
            <a:avLst/>
          </a:prstGeom>
          <a:noFill/>
        </p:spPr>
        <p:txBody>
          <a:bodyPr wrap="none" rtlCol="0">
            <a:spAutoFit/>
          </a:bodyPr>
          <a:lstStyle/>
          <a:p>
            <a:r>
              <a:rPr lang="en-US" sz="2000" dirty="0"/>
              <a:t>Marzo 2026: ISSUE #3</a:t>
            </a:r>
          </a:p>
        </p:txBody>
      </p:sp>
      <p:pic>
        <p:nvPicPr>
          <p:cNvPr id="3" name="Picture 2">
            <a:extLst>
              <a:ext uri="{FF2B5EF4-FFF2-40B4-BE49-F238E27FC236}">
                <a16:creationId xmlns:a16="http://schemas.microsoft.com/office/drawing/2014/main" id="{1B4F1311-12AC-CD44-E463-58FD1C77786F}"/>
              </a:ext>
            </a:extLst>
          </p:cNvPr>
          <p:cNvPicPr>
            <a:picLocks noChangeAspect="1"/>
          </p:cNvPicPr>
          <p:nvPr/>
        </p:nvPicPr>
        <p:blipFill>
          <a:blip r:embed="rId3"/>
          <a:stretch>
            <a:fillRect/>
          </a:stretch>
        </p:blipFill>
        <p:spPr>
          <a:xfrm>
            <a:off x="288851" y="3867413"/>
            <a:ext cx="2203216" cy="2743438"/>
          </a:xfrm>
          <a:prstGeom prst="rect">
            <a:avLst/>
          </a:prstGeom>
        </p:spPr>
      </p:pic>
      <p:pic>
        <p:nvPicPr>
          <p:cNvPr id="4" name="Picture 3">
            <a:extLst>
              <a:ext uri="{FF2B5EF4-FFF2-40B4-BE49-F238E27FC236}">
                <a16:creationId xmlns:a16="http://schemas.microsoft.com/office/drawing/2014/main" id="{D942E8A5-DAC6-AF83-5B58-512BD8C6E926}"/>
              </a:ext>
            </a:extLst>
          </p:cNvPr>
          <p:cNvPicPr>
            <a:picLocks noChangeAspect="1"/>
          </p:cNvPicPr>
          <p:nvPr/>
        </p:nvPicPr>
        <p:blipFill>
          <a:blip r:embed="rId4"/>
          <a:stretch>
            <a:fillRect/>
          </a:stretch>
        </p:blipFill>
        <p:spPr>
          <a:xfrm>
            <a:off x="2638677" y="3867413"/>
            <a:ext cx="2178531" cy="2743438"/>
          </a:xfrm>
          <a:prstGeom prst="rect">
            <a:avLst/>
          </a:prstGeom>
        </p:spPr>
      </p:pic>
      <p:pic>
        <p:nvPicPr>
          <p:cNvPr id="7" name="Picture 6">
            <a:extLst>
              <a:ext uri="{FF2B5EF4-FFF2-40B4-BE49-F238E27FC236}">
                <a16:creationId xmlns:a16="http://schemas.microsoft.com/office/drawing/2014/main" id="{B226C446-CB9E-96AA-2EB6-B9BB938EE404}"/>
              </a:ext>
            </a:extLst>
          </p:cNvPr>
          <p:cNvPicPr>
            <a:picLocks noChangeAspect="1"/>
          </p:cNvPicPr>
          <p:nvPr/>
        </p:nvPicPr>
        <p:blipFill>
          <a:blip r:embed="rId5"/>
          <a:stretch>
            <a:fillRect/>
          </a:stretch>
        </p:blipFill>
        <p:spPr>
          <a:xfrm>
            <a:off x="5173061" y="3867413"/>
            <a:ext cx="2333208" cy="3131592"/>
          </a:xfrm>
          <a:prstGeom prst="rect">
            <a:avLst/>
          </a:prstGeom>
        </p:spPr>
      </p:pic>
      <p:pic>
        <p:nvPicPr>
          <p:cNvPr id="9" name="Picture 8">
            <a:extLst>
              <a:ext uri="{FF2B5EF4-FFF2-40B4-BE49-F238E27FC236}">
                <a16:creationId xmlns:a16="http://schemas.microsoft.com/office/drawing/2014/main" id="{8C749853-C0AA-6DA6-90FF-09E9B624CA41}"/>
              </a:ext>
            </a:extLst>
          </p:cNvPr>
          <p:cNvPicPr>
            <a:picLocks noChangeAspect="1"/>
          </p:cNvPicPr>
          <p:nvPr/>
        </p:nvPicPr>
        <p:blipFill>
          <a:blip r:embed="rId6"/>
          <a:stretch>
            <a:fillRect/>
          </a:stretch>
        </p:blipFill>
        <p:spPr>
          <a:xfrm>
            <a:off x="8282327" y="3840117"/>
            <a:ext cx="1487221" cy="4068613"/>
          </a:xfrm>
          <a:prstGeom prst="rect">
            <a:avLst/>
          </a:prstGeom>
        </p:spPr>
      </p:pic>
      <p:sp>
        <p:nvSpPr>
          <p:cNvPr id="12" name="TextBox 11">
            <a:extLst>
              <a:ext uri="{FF2B5EF4-FFF2-40B4-BE49-F238E27FC236}">
                <a16:creationId xmlns:a16="http://schemas.microsoft.com/office/drawing/2014/main" id="{62BDF083-4769-E740-D4F2-949E41177576}"/>
              </a:ext>
            </a:extLst>
          </p:cNvPr>
          <p:cNvSpPr txBox="1"/>
          <p:nvPr/>
        </p:nvSpPr>
        <p:spPr>
          <a:xfrm>
            <a:off x="120315" y="13115983"/>
            <a:ext cx="6919600" cy="1877437"/>
          </a:xfrm>
          <a:prstGeom prst="rect">
            <a:avLst/>
          </a:prstGeom>
          <a:noFill/>
          <a:ln w="38100">
            <a:solidFill>
              <a:srgbClr val="002060"/>
            </a:solidFill>
          </a:ln>
        </p:spPr>
        <p:txBody>
          <a:bodyPr wrap="square" rtlCol="0">
            <a:spAutoFit/>
          </a:bodyPr>
          <a:lstStyle/>
          <a:p>
            <a:r>
              <a:rPr lang="es-ES" sz="2000" b="1" dirty="0"/>
              <a:t>Nos enorgullece anunciar un logro extraordinario: 
</a:t>
            </a:r>
            <a:r>
              <a:rPr lang="es-ES" sz="1600" dirty="0"/>
              <a:t>KCC ha superado los 3 millones de horas de trabajo sin una lesión por pérdida de tiempo.
Este hito refleja mucho más que un simple número: representa un compromiso diario con la seguridad, la responsabilidad y el cuidado mutuo. Cada empleado, cada turno y cada decisión ha contribuido a crear un lugar de trabajo donde la seguridad es lo primero.</a:t>
            </a:r>
            <a:r>
              <a:rPr lang="en-US" sz="1600" dirty="0"/>
              <a:t> </a:t>
            </a:r>
          </a:p>
        </p:txBody>
      </p:sp>
      <p:pic>
        <p:nvPicPr>
          <p:cNvPr id="14" name="Picture 13">
            <a:extLst>
              <a:ext uri="{FF2B5EF4-FFF2-40B4-BE49-F238E27FC236}">
                <a16:creationId xmlns:a16="http://schemas.microsoft.com/office/drawing/2014/main" id="{63493093-10AC-3A9A-E722-99EC5C9073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4184" y="13115983"/>
            <a:ext cx="2729633" cy="2077207"/>
          </a:xfrm>
          <a:prstGeom prst="rect">
            <a:avLst/>
          </a:prstGeom>
        </p:spPr>
      </p:pic>
      <p:pic>
        <p:nvPicPr>
          <p:cNvPr id="13" name="Picture 12">
            <a:extLst>
              <a:ext uri="{FF2B5EF4-FFF2-40B4-BE49-F238E27FC236}">
                <a16:creationId xmlns:a16="http://schemas.microsoft.com/office/drawing/2014/main" id="{2AC79E61-A825-5C4F-9D33-37E793A2CEE2}"/>
              </a:ext>
            </a:extLst>
          </p:cNvPr>
          <p:cNvPicPr>
            <a:picLocks noChangeAspect="1"/>
          </p:cNvPicPr>
          <p:nvPr/>
        </p:nvPicPr>
        <p:blipFill>
          <a:blip r:embed="rId8"/>
          <a:stretch>
            <a:fillRect/>
          </a:stretch>
        </p:blipFill>
        <p:spPr>
          <a:xfrm>
            <a:off x="1432261" y="28899"/>
            <a:ext cx="7481600" cy="1443817"/>
          </a:xfrm>
          <a:prstGeom prst="rect">
            <a:avLst/>
          </a:prstGeom>
        </p:spPr>
      </p:pic>
    </p:spTree>
    <p:extLst>
      <p:ext uri="{BB962C8B-B14F-4D97-AF65-F5344CB8AC3E}">
        <p14:creationId xmlns:p14="http://schemas.microsoft.com/office/powerpoint/2010/main" val="1422011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DF01F-888D-BD46-CD42-FEEDA305BA1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1FF451B-26AE-74FB-FA5E-3EFA017599A8}"/>
              </a:ext>
            </a:extLst>
          </p:cNvPr>
          <p:cNvSpPr txBox="1"/>
          <p:nvPr/>
        </p:nvSpPr>
        <p:spPr>
          <a:xfrm>
            <a:off x="8572500" y="15132764"/>
            <a:ext cx="1645215" cy="412035"/>
          </a:xfrm>
          <a:prstGeom prst="rect">
            <a:avLst/>
          </a:prstGeom>
          <a:noFill/>
        </p:spPr>
        <p:txBody>
          <a:bodyPr wrap="square" rtlCol="0">
            <a:spAutoFit/>
          </a:bodyPr>
          <a:lstStyle/>
          <a:p>
            <a:r>
              <a:rPr lang="en-US" sz="2000" dirty="0" err="1"/>
              <a:t>página</a:t>
            </a:r>
            <a:r>
              <a:rPr lang="en-US" sz="2000" dirty="0"/>
              <a:t> 8</a:t>
            </a:r>
          </a:p>
        </p:txBody>
      </p:sp>
      <p:sp>
        <p:nvSpPr>
          <p:cNvPr id="20" name="TextBox 19">
            <a:extLst>
              <a:ext uri="{FF2B5EF4-FFF2-40B4-BE49-F238E27FC236}">
                <a16:creationId xmlns:a16="http://schemas.microsoft.com/office/drawing/2014/main" id="{F67FB2DD-8CCA-FE2B-7C76-41991C704B51}"/>
              </a:ext>
            </a:extLst>
          </p:cNvPr>
          <p:cNvSpPr txBox="1"/>
          <p:nvPr/>
        </p:nvSpPr>
        <p:spPr>
          <a:xfrm>
            <a:off x="-1" y="1359950"/>
            <a:ext cx="10077997" cy="2369880"/>
          </a:xfrm>
          <a:prstGeom prst="rect">
            <a:avLst/>
          </a:prstGeom>
          <a:noFill/>
        </p:spPr>
        <p:txBody>
          <a:bodyPr wrap="square" rtlCol="0">
            <a:spAutoFit/>
          </a:bodyPr>
          <a:lstStyle/>
          <a:p>
            <a:pPr algn="ctr"/>
            <a:r>
              <a:rPr lang="es-ES" sz="2800" b="1" dirty="0"/>
              <a:t>Pregunta del Mes</a:t>
            </a:r>
          </a:p>
          <a:p>
            <a:pPr algn="ctr"/>
            <a:r>
              <a:rPr lang="es-ES" sz="2800" b="1" dirty="0"/>
              <a:t>
¿DÓNDE ENCUENTRO COMPAÑÍA?
¿COMUNICACIONES RELACIONADAS?</a:t>
            </a:r>
            <a:endParaRPr lang="en-US" sz="3600" b="1" dirty="0"/>
          </a:p>
          <a:p>
            <a:pPr algn="ctr"/>
            <a:endParaRPr lang="en-US" sz="3600" dirty="0"/>
          </a:p>
        </p:txBody>
      </p:sp>
      <p:sp>
        <p:nvSpPr>
          <p:cNvPr id="9" name="TextBox 8">
            <a:extLst>
              <a:ext uri="{FF2B5EF4-FFF2-40B4-BE49-F238E27FC236}">
                <a16:creationId xmlns:a16="http://schemas.microsoft.com/office/drawing/2014/main" id="{51D42AB2-D64F-48F8-6CC0-7A244141166F}"/>
              </a:ext>
            </a:extLst>
          </p:cNvPr>
          <p:cNvSpPr txBox="1"/>
          <p:nvPr/>
        </p:nvSpPr>
        <p:spPr>
          <a:xfrm>
            <a:off x="0" y="15127530"/>
            <a:ext cx="2583977" cy="400110"/>
          </a:xfrm>
          <a:prstGeom prst="rect">
            <a:avLst/>
          </a:prstGeom>
          <a:noFill/>
        </p:spPr>
        <p:txBody>
          <a:bodyPr wrap="none" rtlCol="0">
            <a:spAutoFit/>
          </a:bodyPr>
          <a:lstStyle/>
          <a:p>
            <a:r>
              <a:rPr lang="en-US" sz="2000" dirty="0"/>
              <a:t>Marzo 2026: ISSUE #3</a:t>
            </a:r>
          </a:p>
        </p:txBody>
      </p:sp>
      <p:pic>
        <p:nvPicPr>
          <p:cNvPr id="13" name="Picture 12">
            <a:extLst>
              <a:ext uri="{FF2B5EF4-FFF2-40B4-BE49-F238E27FC236}">
                <a16:creationId xmlns:a16="http://schemas.microsoft.com/office/drawing/2014/main" id="{35C79625-E78D-AB4D-5674-004DE68EB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3438" y="8852194"/>
            <a:ext cx="2974296" cy="1982864"/>
          </a:xfrm>
          <a:prstGeom prst="rect">
            <a:avLst/>
          </a:prstGeom>
        </p:spPr>
      </p:pic>
      <p:pic>
        <p:nvPicPr>
          <p:cNvPr id="15" name="Picture 14">
            <a:extLst>
              <a:ext uri="{FF2B5EF4-FFF2-40B4-BE49-F238E27FC236}">
                <a16:creationId xmlns:a16="http://schemas.microsoft.com/office/drawing/2014/main" id="{3494916C-8A77-6EC9-E36E-D6E6F2747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93" y="8201657"/>
            <a:ext cx="3449898" cy="2299932"/>
          </a:xfrm>
          <a:prstGeom prst="rect">
            <a:avLst/>
          </a:prstGeom>
        </p:spPr>
      </p:pic>
      <p:pic>
        <p:nvPicPr>
          <p:cNvPr id="19" name="Picture 18">
            <a:extLst>
              <a:ext uri="{FF2B5EF4-FFF2-40B4-BE49-F238E27FC236}">
                <a16:creationId xmlns:a16="http://schemas.microsoft.com/office/drawing/2014/main" id="{627D7852-4A27-7F5D-DCCD-3A3809C17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93" y="11168526"/>
            <a:ext cx="5619530" cy="3746354"/>
          </a:xfrm>
          <a:prstGeom prst="rect">
            <a:avLst/>
          </a:prstGeom>
        </p:spPr>
      </p:pic>
      <p:pic>
        <p:nvPicPr>
          <p:cNvPr id="22" name="Picture 21">
            <a:extLst>
              <a:ext uri="{FF2B5EF4-FFF2-40B4-BE49-F238E27FC236}">
                <a16:creationId xmlns:a16="http://schemas.microsoft.com/office/drawing/2014/main" id="{89CC4B1D-ACBE-B1A1-3BF8-025A965C3D59}"/>
              </a:ext>
            </a:extLst>
          </p:cNvPr>
          <p:cNvPicPr>
            <a:picLocks noChangeAspect="1"/>
          </p:cNvPicPr>
          <p:nvPr/>
        </p:nvPicPr>
        <p:blipFill>
          <a:blip r:embed="rId5"/>
          <a:stretch>
            <a:fillRect/>
          </a:stretch>
        </p:blipFill>
        <p:spPr>
          <a:xfrm>
            <a:off x="900991" y="3092660"/>
            <a:ext cx="8093856" cy="4930966"/>
          </a:xfrm>
          <a:prstGeom prst="rect">
            <a:avLst/>
          </a:prstGeom>
        </p:spPr>
      </p:pic>
      <p:pic>
        <p:nvPicPr>
          <p:cNvPr id="4" name="Picture 3">
            <a:extLst>
              <a:ext uri="{FF2B5EF4-FFF2-40B4-BE49-F238E27FC236}">
                <a16:creationId xmlns:a16="http://schemas.microsoft.com/office/drawing/2014/main" id="{26C77E46-2677-0D7A-EB47-66A887F62D85}"/>
              </a:ext>
            </a:extLst>
          </p:cNvPr>
          <p:cNvPicPr>
            <a:picLocks noChangeAspect="1"/>
          </p:cNvPicPr>
          <p:nvPr/>
        </p:nvPicPr>
        <p:blipFill>
          <a:blip r:embed="rId6"/>
          <a:stretch>
            <a:fillRect/>
          </a:stretch>
        </p:blipFill>
        <p:spPr>
          <a:xfrm>
            <a:off x="3723438" y="3092660"/>
            <a:ext cx="5495925" cy="4926540"/>
          </a:xfrm>
          <a:prstGeom prst="rect">
            <a:avLst/>
          </a:prstGeom>
        </p:spPr>
      </p:pic>
      <p:pic>
        <p:nvPicPr>
          <p:cNvPr id="5" name="Picture 4">
            <a:extLst>
              <a:ext uri="{FF2B5EF4-FFF2-40B4-BE49-F238E27FC236}">
                <a16:creationId xmlns:a16="http://schemas.microsoft.com/office/drawing/2014/main" id="{B5D4861D-5208-28B2-39E3-BAEA5A475977}"/>
              </a:ext>
            </a:extLst>
          </p:cNvPr>
          <p:cNvPicPr>
            <a:picLocks noChangeAspect="1"/>
          </p:cNvPicPr>
          <p:nvPr/>
        </p:nvPicPr>
        <p:blipFill>
          <a:blip r:embed="rId7"/>
          <a:stretch>
            <a:fillRect/>
          </a:stretch>
        </p:blipFill>
        <p:spPr>
          <a:xfrm>
            <a:off x="6781844" y="8537543"/>
            <a:ext cx="3296152" cy="6377337"/>
          </a:xfrm>
          <a:prstGeom prst="rect">
            <a:avLst/>
          </a:prstGeom>
        </p:spPr>
      </p:pic>
      <p:pic>
        <p:nvPicPr>
          <p:cNvPr id="7" name="Picture 6">
            <a:extLst>
              <a:ext uri="{FF2B5EF4-FFF2-40B4-BE49-F238E27FC236}">
                <a16:creationId xmlns:a16="http://schemas.microsoft.com/office/drawing/2014/main" id="{B746BA09-037C-A1C0-DF3B-CB4C135EA4A9}"/>
              </a:ext>
            </a:extLst>
          </p:cNvPr>
          <p:cNvPicPr>
            <a:picLocks noChangeAspect="1"/>
          </p:cNvPicPr>
          <p:nvPr/>
        </p:nvPicPr>
        <p:blipFill>
          <a:blip r:embed="rId8"/>
          <a:stretch>
            <a:fillRect/>
          </a:stretch>
        </p:blipFill>
        <p:spPr>
          <a:xfrm>
            <a:off x="1405827" y="17160"/>
            <a:ext cx="7084183" cy="1367123"/>
          </a:xfrm>
          <a:prstGeom prst="rect">
            <a:avLst/>
          </a:prstGeom>
        </p:spPr>
      </p:pic>
    </p:spTree>
    <p:extLst>
      <p:ext uri="{BB962C8B-B14F-4D97-AF65-F5344CB8AC3E}">
        <p14:creationId xmlns:p14="http://schemas.microsoft.com/office/powerpoint/2010/main" val="3405106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5BC104-FEAF-5F07-4483-BF6F1BFC40EE}"/>
              </a:ext>
            </a:extLst>
          </p:cNvPr>
          <p:cNvSpPr txBox="1"/>
          <p:nvPr/>
        </p:nvSpPr>
        <p:spPr>
          <a:xfrm>
            <a:off x="0" y="3880662"/>
            <a:ext cx="3712470" cy="4031873"/>
          </a:xfrm>
          <a:prstGeom prst="rect">
            <a:avLst/>
          </a:prstGeom>
          <a:noFill/>
          <a:ln w="38100">
            <a:solidFill>
              <a:schemeClr val="tx1"/>
            </a:solidFill>
          </a:ln>
        </p:spPr>
        <p:txBody>
          <a:bodyPr wrap="square">
            <a:spAutoFit/>
          </a:bodyPr>
          <a:lstStyle/>
          <a:p>
            <a:r>
              <a:rPr lang="es-ES" sz="1600" dirty="0"/>
              <a:t>Queremos conocer a los peludos (o emplumados... o escamosos) miembros de la familia KCC.
¿Tienes una mascota que te gustaría presumir? Envíanos:</a:t>
            </a:r>
          </a:p>
          <a:p>
            <a:r>
              <a:rPr lang="en-US" sz="1600" dirty="0"/>
              <a:t>📸 Una </a:t>
            </a:r>
            <a:r>
              <a:rPr lang="en-US" sz="1600" dirty="0" err="1"/>
              <a:t>foto</a:t>
            </a:r>
            <a:r>
              <a:rPr lang="en-US" sz="1600" dirty="0"/>
              <a:t> de </a:t>
            </a:r>
            <a:r>
              <a:rPr lang="en-US" sz="1600" dirty="0" err="1"/>
              <a:t>tu</a:t>
            </a:r>
            <a:r>
              <a:rPr lang="en-US" sz="1600" dirty="0"/>
              <a:t> </a:t>
            </a:r>
            <a:r>
              <a:rPr lang="en-US" sz="1600" dirty="0" err="1"/>
              <a:t>mascota</a:t>
            </a:r>
            <a:endParaRPr lang="en-US" sz="1600" dirty="0"/>
          </a:p>
          <a:p>
            <a:r>
              <a:rPr lang="en-US" sz="1600" dirty="0"/>
              <a:t>🐶 Nombre de la </a:t>
            </a:r>
            <a:r>
              <a:rPr lang="en-US" sz="1600" dirty="0" err="1"/>
              <a:t>mascota</a:t>
            </a:r>
            <a:endParaRPr lang="en-US" sz="1600" dirty="0"/>
          </a:p>
          <a:p>
            <a:r>
              <a:rPr lang="en-US" sz="1600" dirty="0"/>
              <a:t>👤 </a:t>
            </a:r>
            <a:r>
              <a:rPr lang="es-ES" sz="1600" dirty="0"/>
              <a:t>Nombre del propietario y departamento</a:t>
            </a:r>
          </a:p>
          <a:p>
            <a:r>
              <a:rPr lang="en-US" sz="1600" dirty="0"/>
              <a:t>💬 Un </a:t>
            </a:r>
            <a:r>
              <a:rPr lang="en-US" sz="1600" dirty="0" err="1"/>
              <a:t>dato</a:t>
            </a:r>
            <a:r>
              <a:rPr lang="en-US" sz="1600" dirty="0"/>
              <a:t> curioso (</a:t>
            </a:r>
            <a:r>
              <a:rPr lang="en-US" sz="1600" dirty="0" err="1"/>
              <a:t>juguete</a:t>
            </a:r>
            <a:r>
              <a:rPr lang="en-US" sz="1600" dirty="0"/>
              <a:t> </a:t>
            </a:r>
            <a:r>
              <a:rPr lang="en-US" sz="1600" dirty="0" err="1"/>
              <a:t>favorito</a:t>
            </a:r>
            <a:r>
              <a:rPr lang="en-US" sz="1600" dirty="0"/>
              <a:t>, </a:t>
            </a:r>
            <a:r>
              <a:rPr lang="en-US" sz="1600" dirty="0" err="1"/>
              <a:t>hábito</a:t>
            </a:r>
            <a:r>
              <a:rPr lang="en-US" sz="1600" dirty="0"/>
              <a:t> </a:t>
            </a:r>
            <a:r>
              <a:rPr lang="en-US" sz="1600" dirty="0" err="1"/>
              <a:t>raro</a:t>
            </a:r>
            <a:r>
              <a:rPr lang="en-US" sz="1600" dirty="0"/>
              <a:t>, </a:t>
            </a:r>
            <a:r>
              <a:rPr lang="en-US" sz="1600" dirty="0" err="1"/>
              <a:t>talento</a:t>
            </a:r>
            <a:r>
              <a:rPr lang="en-US" sz="1600" dirty="0"/>
              <a:t> </a:t>
            </a:r>
            <a:r>
              <a:rPr lang="en-US" sz="1600" dirty="0" err="1"/>
              <a:t>secreto</a:t>
            </a:r>
            <a:r>
              <a:rPr lang="en-US" sz="1600" dirty="0"/>
              <a:t>, etc.)</a:t>
            </a:r>
          </a:p>
          <a:p>
            <a:r>
              <a:rPr lang="es-ES" sz="1600" dirty="0"/>
              <a:t>Enviar envíos por correo electrónico a: gjefferson@kccmfg.com y drodriquez@kccmfg.com</a:t>
            </a:r>
            <a:endParaRPr lang="en-US" sz="1600" dirty="0"/>
          </a:p>
          <a:p>
            <a:r>
              <a:rPr lang="es-ES" sz="1600" dirty="0"/>
              <a:t>¡Mascotas seleccionadas serán destacadas en los próximos boletines!</a:t>
            </a:r>
            <a:endParaRPr lang="en-US" sz="1600" dirty="0"/>
          </a:p>
        </p:txBody>
      </p:sp>
      <p:sp>
        <p:nvSpPr>
          <p:cNvPr id="7" name="TextBox 6">
            <a:extLst>
              <a:ext uri="{FF2B5EF4-FFF2-40B4-BE49-F238E27FC236}">
                <a16:creationId xmlns:a16="http://schemas.microsoft.com/office/drawing/2014/main" id="{FA7FD25C-E54A-2504-05B1-FF447023C552}"/>
              </a:ext>
            </a:extLst>
          </p:cNvPr>
          <p:cNvSpPr txBox="1"/>
          <p:nvPr/>
        </p:nvSpPr>
        <p:spPr>
          <a:xfrm>
            <a:off x="8724285" y="15125468"/>
            <a:ext cx="1438578" cy="400110"/>
          </a:xfrm>
          <a:prstGeom prst="rect">
            <a:avLst/>
          </a:prstGeom>
          <a:noFill/>
        </p:spPr>
        <p:txBody>
          <a:bodyPr wrap="square" rtlCol="0">
            <a:spAutoFit/>
          </a:bodyPr>
          <a:lstStyle/>
          <a:p>
            <a:r>
              <a:rPr lang="en-US" sz="2000" dirty="0" err="1"/>
              <a:t>página</a:t>
            </a:r>
            <a:r>
              <a:rPr lang="en-US" sz="2000" dirty="0"/>
              <a:t> 9</a:t>
            </a:r>
          </a:p>
        </p:txBody>
      </p:sp>
      <p:sp>
        <p:nvSpPr>
          <p:cNvPr id="2" name="TextBox 1">
            <a:extLst>
              <a:ext uri="{FF2B5EF4-FFF2-40B4-BE49-F238E27FC236}">
                <a16:creationId xmlns:a16="http://schemas.microsoft.com/office/drawing/2014/main" id="{28164D90-52DB-F536-2050-62A62FF0EA7F}"/>
              </a:ext>
            </a:extLst>
          </p:cNvPr>
          <p:cNvSpPr txBox="1"/>
          <p:nvPr/>
        </p:nvSpPr>
        <p:spPr>
          <a:xfrm>
            <a:off x="0" y="15127530"/>
            <a:ext cx="2583977" cy="400110"/>
          </a:xfrm>
          <a:prstGeom prst="rect">
            <a:avLst/>
          </a:prstGeom>
          <a:noFill/>
        </p:spPr>
        <p:txBody>
          <a:bodyPr wrap="none" rtlCol="0">
            <a:spAutoFit/>
          </a:bodyPr>
          <a:lstStyle/>
          <a:p>
            <a:r>
              <a:rPr lang="en-US" sz="2000" dirty="0"/>
              <a:t>Marzo 2026: ISSUE #3</a:t>
            </a:r>
          </a:p>
        </p:txBody>
      </p:sp>
      <p:pic>
        <p:nvPicPr>
          <p:cNvPr id="9" name="Picture 8">
            <a:extLst>
              <a:ext uri="{FF2B5EF4-FFF2-40B4-BE49-F238E27FC236}">
                <a16:creationId xmlns:a16="http://schemas.microsoft.com/office/drawing/2014/main" id="{5948A517-1416-8E92-DF0F-7F8DC20CD724}"/>
              </a:ext>
            </a:extLst>
          </p:cNvPr>
          <p:cNvPicPr>
            <a:picLocks noChangeAspect="1"/>
          </p:cNvPicPr>
          <p:nvPr/>
        </p:nvPicPr>
        <p:blipFill>
          <a:blip r:embed="rId2"/>
          <a:stretch>
            <a:fillRect/>
          </a:stretch>
        </p:blipFill>
        <p:spPr>
          <a:xfrm>
            <a:off x="120316" y="1330515"/>
            <a:ext cx="3459498" cy="2306331"/>
          </a:xfrm>
          <a:prstGeom prst="rect">
            <a:avLst/>
          </a:prstGeom>
        </p:spPr>
      </p:pic>
      <p:pic>
        <p:nvPicPr>
          <p:cNvPr id="8" name="Picture 7">
            <a:extLst>
              <a:ext uri="{FF2B5EF4-FFF2-40B4-BE49-F238E27FC236}">
                <a16:creationId xmlns:a16="http://schemas.microsoft.com/office/drawing/2014/main" id="{4B29D177-3BED-4317-6A70-C21106DEA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754" y="1836135"/>
            <a:ext cx="2468330" cy="4291553"/>
          </a:xfrm>
          <a:prstGeom prst="rect">
            <a:avLst/>
          </a:prstGeom>
        </p:spPr>
      </p:pic>
      <p:sp>
        <p:nvSpPr>
          <p:cNvPr id="11" name="TextBox 10">
            <a:extLst>
              <a:ext uri="{FF2B5EF4-FFF2-40B4-BE49-F238E27FC236}">
                <a16:creationId xmlns:a16="http://schemas.microsoft.com/office/drawing/2014/main" id="{58700EB1-E11E-34AE-5F0D-9D83645A0556}"/>
              </a:ext>
            </a:extLst>
          </p:cNvPr>
          <p:cNvSpPr txBox="1"/>
          <p:nvPr/>
        </p:nvSpPr>
        <p:spPr>
          <a:xfrm>
            <a:off x="3911329" y="1535089"/>
            <a:ext cx="3572312" cy="3785652"/>
          </a:xfrm>
          <a:prstGeom prst="rect">
            <a:avLst/>
          </a:prstGeom>
          <a:noFill/>
        </p:spPr>
        <p:txBody>
          <a:bodyPr wrap="square">
            <a:spAutoFit/>
          </a:bodyPr>
          <a:lstStyle/>
          <a:p>
            <a:r>
              <a:rPr lang="en-US" sz="2400" dirty="0"/>
              <a:t>🐶 Nombre de la </a:t>
            </a:r>
            <a:r>
              <a:rPr lang="en-US" sz="2400" dirty="0" err="1"/>
              <a:t>mascota</a:t>
            </a:r>
            <a:r>
              <a:rPr lang="en-US" sz="2400" dirty="0"/>
              <a:t>: BOBA</a:t>
            </a:r>
          </a:p>
          <a:p>
            <a:r>
              <a:rPr lang="en-US" sz="2400" dirty="0"/>
              <a:t>👤 </a:t>
            </a:r>
            <a:r>
              <a:rPr lang="es-ES" dirty="0"/>
              <a:t>Nombre del propietario y departamento
Sabrina Phelps, Ingeniería de Fabricación</a:t>
            </a:r>
          </a:p>
          <a:p>
            <a:r>
              <a:rPr lang="en-US" sz="2400" dirty="0"/>
              <a:t>💬 </a:t>
            </a:r>
            <a:r>
              <a:rPr lang="es-ES" dirty="0"/>
              <a:t>Dato curioso sobre BOBA: Su poder secreto es ignorar órdenes (a pesar de sus grandes orejas), pero puede oír un envoltorio de queso abrirse a una manzana de distancia.</a:t>
            </a:r>
            <a:endParaRPr lang="en-US" dirty="0"/>
          </a:p>
        </p:txBody>
      </p:sp>
      <p:sp>
        <p:nvSpPr>
          <p:cNvPr id="12" name="Rectangle 11">
            <a:extLst>
              <a:ext uri="{FF2B5EF4-FFF2-40B4-BE49-F238E27FC236}">
                <a16:creationId xmlns:a16="http://schemas.microsoft.com/office/drawing/2014/main" id="{BE8597FB-BAA4-CA6C-A07D-58412171FAA4}"/>
              </a:ext>
            </a:extLst>
          </p:cNvPr>
          <p:cNvSpPr/>
          <p:nvPr/>
        </p:nvSpPr>
        <p:spPr>
          <a:xfrm>
            <a:off x="3700130" y="1468560"/>
            <a:ext cx="6358270" cy="4960176"/>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FF824D2E-92EA-0E32-90FF-D491C985DC7A}"/>
              </a:ext>
            </a:extLst>
          </p:cNvPr>
          <p:cNvSpPr>
            <a:spLocks noChangeArrowheads="1"/>
          </p:cNvSpPr>
          <p:nvPr/>
        </p:nvSpPr>
        <p:spPr bwMode="auto">
          <a:xfrm>
            <a:off x="0" y="1146792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20C5F1DA-0A60-F538-1B61-5A8D70B8602E}"/>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80940" y="8359386"/>
            <a:ext cx="3048000" cy="33051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4">
            <a:extLst>
              <a:ext uri="{FF2B5EF4-FFF2-40B4-BE49-F238E27FC236}">
                <a16:creationId xmlns:a16="http://schemas.microsoft.com/office/drawing/2014/main" id="{7B310412-9DD9-BC69-A207-331362D6EC93}"/>
              </a:ext>
            </a:extLst>
          </p:cNvPr>
          <p:cNvSpPr>
            <a:spLocks noChangeArrowheads="1"/>
          </p:cNvSpPr>
          <p:nvPr/>
        </p:nvSpPr>
        <p:spPr bwMode="auto">
          <a:xfrm>
            <a:off x="0" y="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a:extLst>
              <a:ext uri="{FF2B5EF4-FFF2-40B4-BE49-F238E27FC236}">
                <a16:creationId xmlns:a16="http://schemas.microsoft.com/office/drawing/2014/main" id="{37D01170-8B58-1F58-EB6A-3632EAF52219}"/>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83233" y="11778649"/>
            <a:ext cx="3048000" cy="18897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1BC8B5A-A3EF-0224-091D-5C5BAD5F4BBD}"/>
              </a:ext>
            </a:extLst>
          </p:cNvPr>
          <p:cNvSpPr txBox="1"/>
          <p:nvPr/>
        </p:nvSpPr>
        <p:spPr>
          <a:xfrm>
            <a:off x="3389600" y="8359386"/>
            <a:ext cx="3411652" cy="3139321"/>
          </a:xfrm>
          <a:prstGeom prst="rect">
            <a:avLst/>
          </a:prstGeom>
          <a:noFill/>
        </p:spPr>
        <p:txBody>
          <a:bodyPr wrap="square">
            <a:spAutoFit/>
          </a:bodyPr>
          <a:lstStyle/>
          <a:p>
            <a:r>
              <a:rPr lang="en-US" dirty="0"/>
              <a:t>🐶 Nombre de la </a:t>
            </a:r>
            <a:r>
              <a:rPr lang="en-US" dirty="0" err="1"/>
              <a:t>mascota</a:t>
            </a:r>
            <a:r>
              <a:rPr lang="en-US" dirty="0"/>
              <a:t>: </a:t>
            </a:r>
            <a:r>
              <a:rPr lang="en-US" b="1" dirty="0"/>
              <a:t>LUNA</a:t>
            </a:r>
          </a:p>
          <a:p>
            <a:r>
              <a:rPr lang="en-US" dirty="0"/>
              <a:t>👤 </a:t>
            </a:r>
            <a:r>
              <a:rPr lang="es-ES" dirty="0"/>
              <a:t>Nombre del propietario y departamento:
Tammy Mayfield, BT</a:t>
            </a:r>
          </a:p>
          <a:p>
            <a:r>
              <a:rPr lang="en-US" dirty="0"/>
              <a:t>💬 </a:t>
            </a:r>
            <a:r>
              <a:rPr lang="es-ES" dirty="0"/>
              <a:t>Dato curioso sobre LUNA: Luna fue adoptada por el Arrow </a:t>
            </a:r>
            <a:r>
              <a:rPr lang="es-ES" dirty="0" err="1"/>
              <a:t>Fund</a:t>
            </a:r>
            <a:r>
              <a:rPr lang="es-ES" dirty="0"/>
              <a:t> y salió en las noticias junto a sus hermanos y su perra.  Izzy Hoffman adoptó a su hermana Nina.</a:t>
            </a:r>
            <a:endParaRPr lang="en-US" sz="2400" dirty="0"/>
          </a:p>
        </p:txBody>
      </p:sp>
      <p:sp>
        <p:nvSpPr>
          <p:cNvPr id="20" name="Rectangle 19">
            <a:extLst>
              <a:ext uri="{FF2B5EF4-FFF2-40B4-BE49-F238E27FC236}">
                <a16:creationId xmlns:a16="http://schemas.microsoft.com/office/drawing/2014/main" id="{0C134CC0-AE83-3CA3-F618-356842DA5679}"/>
              </a:ext>
            </a:extLst>
          </p:cNvPr>
          <p:cNvSpPr/>
          <p:nvPr/>
        </p:nvSpPr>
        <p:spPr>
          <a:xfrm>
            <a:off x="0" y="8169919"/>
            <a:ext cx="6780211" cy="5612567"/>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50D8117D-7C85-1ACA-81A3-E3FD715E66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90396" y="6487081"/>
            <a:ext cx="3033945" cy="1486204"/>
          </a:xfrm>
          <a:prstGeom prst="rect">
            <a:avLst/>
          </a:prstGeom>
        </p:spPr>
      </p:pic>
      <p:pic>
        <p:nvPicPr>
          <p:cNvPr id="28" name="Picture 27">
            <a:extLst>
              <a:ext uri="{FF2B5EF4-FFF2-40B4-BE49-F238E27FC236}">
                <a16:creationId xmlns:a16="http://schemas.microsoft.com/office/drawing/2014/main" id="{6C8DCBC5-47B0-FCA3-2E82-751B3FF823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79561" y="6539634"/>
            <a:ext cx="2770008" cy="3305175"/>
          </a:xfrm>
          <a:prstGeom prst="rect">
            <a:avLst/>
          </a:prstGeom>
        </p:spPr>
      </p:pic>
      <p:sp>
        <p:nvSpPr>
          <p:cNvPr id="29" name="TextBox 28">
            <a:extLst>
              <a:ext uri="{FF2B5EF4-FFF2-40B4-BE49-F238E27FC236}">
                <a16:creationId xmlns:a16="http://schemas.microsoft.com/office/drawing/2014/main" id="{50A5B624-FF88-302D-60B1-3964439C896F}"/>
              </a:ext>
            </a:extLst>
          </p:cNvPr>
          <p:cNvSpPr txBox="1"/>
          <p:nvPr/>
        </p:nvSpPr>
        <p:spPr>
          <a:xfrm>
            <a:off x="6871400" y="9851830"/>
            <a:ext cx="2822055" cy="4247317"/>
          </a:xfrm>
          <a:prstGeom prst="rect">
            <a:avLst/>
          </a:prstGeom>
          <a:noFill/>
        </p:spPr>
        <p:txBody>
          <a:bodyPr wrap="square">
            <a:spAutoFit/>
          </a:bodyPr>
          <a:lstStyle/>
          <a:p>
            <a:r>
              <a:rPr lang="en-US" dirty="0"/>
              <a:t>🐶 Nombre de la </a:t>
            </a:r>
            <a:r>
              <a:rPr lang="en-US" dirty="0" err="1"/>
              <a:t>mascota</a:t>
            </a:r>
            <a:r>
              <a:rPr lang="en-US" dirty="0"/>
              <a:t>: </a:t>
            </a:r>
          </a:p>
          <a:p>
            <a:r>
              <a:rPr lang="en-US" b="1" dirty="0"/>
              <a:t>WIENER J. DOG</a:t>
            </a:r>
          </a:p>
          <a:p>
            <a:r>
              <a:rPr lang="en-US" dirty="0"/>
              <a:t>👤 </a:t>
            </a:r>
            <a:r>
              <a:rPr lang="es-ES" dirty="0"/>
              <a:t>Nombre del propietario y departamento
Greg Jefferson, Comunicaciones</a:t>
            </a:r>
          </a:p>
          <a:p>
            <a:r>
              <a:rPr lang="en-US" dirty="0"/>
              <a:t>💬 </a:t>
            </a:r>
            <a:r>
              <a:rPr lang="es-ES" dirty="0"/>
              <a:t>Dato curioso sobre WJD: Odia la lluvia, le gusta el fútbol de Georgia (cree que es un bulldog 🙄🙄), y constantemente planea conquistar el mundo (entre siestas).</a:t>
            </a:r>
            <a:endParaRPr lang="en-US" dirty="0"/>
          </a:p>
        </p:txBody>
      </p:sp>
      <p:cxnSp>
        <p:nvCxnSpPr>
          <p:cNvPr id="31" name="Straight Connector 30">
            <a:extLst>
              <a:ext uri="{FF2B5EF4-FFF2-40B4-BE49-F238E27FC236}">
                <a16:creationId xmlns:a16="http://schemas.microsoft.com/office/drawing/2014/main" id="{C8A3B2A1-2BD4-4624-4F62-EA0D24914E12}"/>
              </a:ext>
            </a:extLst>
          </p:cNvPr>
          <p:cNvCxnSpPr>
            <a:cxnSpLocks/>
          </p:cNvCxnSpPr>
          <p:nvPr/>
        </p:nvCxnSpPr>
        <p:spPr>
          <a:xfrm>
            <a:off x="3700130" y="6451038"/>
            <a:ext cx="6358270" cy="36043"/>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024" name="Straight Connector 1023">
            <a:extLst>
              <a:ext uri="{FF2B5EF4-FFF2-40B4-BE49-F238E27FC236}">
                <a16:creationId xmlns:a16="http://schemas.microsoft.com/office/drawing/2014/main" id="{341FB185-9132-A679-8B1F-799B96534C15}"/>
              </a:ext>
            </a:extLst>
          </p:cNvPr>
          <p:cNvCxnSpPr>
            <a:cxnSpLocks/>
          </p:cNvCxnSpPr>
          <p:nvPr/>
        </p:nvCxnSpPr>
        <p:spPr>
          <a:xfrm flipH="1">
            <a:off x="10047265" y="6428736"/>
            <a:ext cx="6145" cy="854181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030" name="Straight Connector 1029">
            <a:extLst>
              <a:ext uri="{FF2B5EF4-FFF2-40B4-BE49-F238E27FC236}">
                <a16:creationId xmlns:a16="http://schemas.microsoft.com/office/drawing/2014/main" id="{1E1A97CF-B0CF-940A-5031-D0DA67DB0F6F}"/>
              </a:ext>
            </a:extLst>
          </p:cNvPr>
          <p:cNvCxnSpPr>
            <a:cxnSpLocks/>
          </p:cNvCxnSpPr>
          <p:nvPr/>
        </p:nvCxnSpPr>
        <p:spPr>
          <a:xfrm>
            <a:off x="6819107" y="14934084"/>
            <a:ext cx="3228158" cy="10591"/>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032" name="Straight Connector 1031">
            <a:extLst>
              <a:ext uri="{FF2B5EF4-FFF2-40B4-BE49-F238E27FC236}">
                <a16:creationId xmlns:a16="http://schemas.microsoft.com/office/drawing/2014/main" id="{52F95BAA-15E5-3D8B-CC89-82746ED3DB0F}"/>
              </a:ext>
            </a:extLst>
          </p:cNvPr>
          <p:cNvCxnSpPr>
            <a:cxnSpLocks/>
          </p:cNvCxnSpPr>
          <p:nvPr/>
        </p:nvCxnSpPr>
        <p:spPr>
          <a:xfrm>
            <a:off x="6780211" y="8192221"/>
            <a:ext cx="21041" cy="6753013"/>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035" name="Straight Connector 1034">
            <a:extLst>
              <a:ext uri="{FF2B5EF4-FFF2-40B4-BE49-F238E27FC236}">
                <a16:creationId xmlns:a16="http://schemas.microsoft.com/office/drawing/2014/main" id="{9BEABF57-DB23-4DAD-1D9F-A602CC90F43B}"/>
              </a:ext>
            </a:extLst>
          </p:cNvPr>
          <p:cNvCxnSpPr>
            <a:cxnSpLocks/>
          </p:cNvCxnSpPr>
          <p:nvPr/>
        </p:nvCxnSpPr>
        <p:spPr>
          <a:xfrm>
            <a:off x="3722432" y="8171833"/>
            <a:ext cx="3080081"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037" name="Straight Connector 1036">
            <a:extLst>
              <a:ext uri="{FF2B5EF4-FFF2-40B4-BE49-F238E27FC236}">
                <a16:creationId xmlns:a16="http://schemas.microsoft.com/office/drawing/2014/main" id="{7CFDC10F-47DA-0C9E-109D-0FF363D1ECFF}"/>
              </a:ext>
            </a:extLst>
          </p:cNvPr>
          <p:cNvCxnSpPr>
            <a:cxnSpLocks/>
          </p:cNvCxnSpPr>
          <p:nvPr/>
        </p:nvCxnSpPr>
        <p:spPr>
          <a:xfrm>
            <a:off x="3700130" y="6451038"/>
            <a:ext cx="0" cy="1718881"/>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049" name="Rectangle 1048">
            <a:extLst>
              <a:ext uri="{FF2B5EF4-FFF2-40B4-BE49-F238E27FC236}">
                <a16:creationId xmlns:a16="http://schemas.microsoft.com/office/drawing/2014/main" id="{642FA2C4-616B-12C4-471D-FC7A8429E55F}"/>
              </a:ext>
            </a:extLst>
          </p:cNvPr>
          <p:cNvSpPr/>
          <p:nvPr/>
        </p:nvSpPr>
        <p:spPr>
          <a:xfrm>
            <a:off x="0" y="13782485"/>
            <a:ext cx="6801252" cy="11880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a:t>
            </a:r>
            <a:r>
              <a:rPr lang="es-ES" sz="2000" dirty="0"/>
              <a:t>Las mascotas son mejores que las personas</a:t>
            </a:r>
            <a:r>
              <a:rPr lang="en-US" sz="2000" dirty="0"/>
              <a:t>”</a:t>
            </a:r>
          </a:p>
          <a:p>
            <a:pPr algn="ctr"/>
            <a:endParaRPr lang="en-US" sz="2000" dirty="0"/>
          </a:p>
          <a:p>
            <a:pPr algn="ctr"/>
            <a:r>
              <a:rPr lang="en-US" sz="2000" dirty="0"/>
              <a:t>-Everyone</a:t>
            </a:r>
          </a:p>
        </p:txBody>
      </p:sp>
      <p:pic>
        <p:nvPicPr>
          <p:cNvPr id="4" name="Picture 3">
            <a:extLst>
              <a:ext uri="{FF2B5EF4-FFF2-40B4-BE49-F238E27FC236}">
                <a16:creationId xmlns:a16="http://schemas.microsoft.com/office/drawing/2014/main" id="{160D863C-BBAF-471B-BB55-E15C47E57204}"/>
              </a:ext>
            </a:extLst>
          </p:cNvPr>
          <p:cNvPicPr>
            <a:picLocks noChangeAspect="1"/>
          </p:cNvPicPr>
          <p:nvPr/>
        </p:nvPicPr>
        <p:blipFill>
          <a:blip r:embed="rId10"/>
          <a:stretch>
            <a:fillRect/>
          </a:stretch>
        </p:blipFill>
        <p:spPr>
          <a:xfrm>
            <a:off x="1577397" y="-3540"/>
            <a:ext cx="7036057" cy="1357836"/>
          </a:xfrm>
          <a:prstGeom prst="rect">
            <a:avLst/>
          </a:prstGeom>
        </p:spPr>
      </p:pic>
    </p:spTree>
    <p:extLst>
      <p:ext uri="{BB962C8B-B14F-4D97-AF65-F5344CB8AC3E}">
        <p14:creationId xmlns:p14="http://schemas.microsoft.com/office/powerpoint/2010/main" val="4327991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18335</TotalTime>
  <Words>2936</Words>
  <Application>Microsoft Office PowerPoint</Application>
  <PresentationFormat>Custom</PresentationFormat>
  <Paragraphs>190</Paragraphs>
  <Slides>10</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ADLaM Display</vt:lpstr>
      <vt:lpstr>Aharoni</vt:lpstr>
      <vt:lpstr>Aptos</vt:lpstr>
      <vt:lpstr>Arial</vt:lpstr>
      <vt:lpstr>Burbank</vt:lpstr>
      <vt:lpstr>Calibri</vt:lpstr>
      <vt:lpstr>Cooper Black</vt:lpstr>
      <vt:lpstr>Google Sans</vt:lpstr>
      <vt:lpstr>Kermit Extrabold Expanded</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Gregory Jefferson</dc:creator>
  <cp:lastModifiedBy>Gregory Jefferson</cp:lastModifiedBy>
  <cp:revision>155</cp:revision>
  <cp:lastPrinted>2026-02-26T10:46:56Z</cp:lastPrinted>
  <dcterms:created xsi:type="dcterms:W3CDTF">2026-01-12T14:16:09Z</dcterms:created>
  <dcterms:modified xsi:type="dcterms:W3CDTF">2026-02-26T12:09:31Z</dcterms:modified>
</cp:coreProperties>
</file>