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3" r:id="rId2"/>
    <p:sldId id="264" r:id="rId3"/>
    <p:sldId id="256" r:id="rId4"/>
    <p:sldId id="257" r:id="rId5"/>
    <p:sldId id="258" r:id="rId6"/>
    <p:sldId id="259" r:id="rId7"/>
    <p:sldId id="260" r:id="rId8"/>
    <p:sldId id="262" r:id="rId9"/>
    <p:sldId id="266" r:id="rId10"/>
    <p:sldId id="268" r:id="rId11"/>
    <p:sldId id="267" r:id="rId12"/>
    <p:sldId id="265" r:id="rId13"/>
  </p:sldIdLst>
  <p:sldSz cx="10058400" cy="155448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96" userDrawn="1">
          <p15:clr>
            <a:srgbClr val="A4A3A4"/>
          </p15:clr>
        </p15:guide>
        <p15:guide id="2" pos="3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3" d="100"/>
          <a:sy n="43" d="100"/>
        </p:scale>
        <p:origin x="2778" y="84"/>
      </p:cViewPr>
      <p:guideLst>
        <p:guide orient="horz" pos="4896"/>
        <p:guide pos="31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8475" cy="466725"/>
          </a:xfrm>
          <a:prstGeom prst="rect">
            <a:avLst/>
          </a:prstGeom>
        </p:spPr>
        <p:txBody>
          <a:bodyPr vert="horz" lIns="91427" tIns="45714" rIns="91427" bIns="45714" rtlCol="0"/>
          <a:lstStyle>
            <a:lvl1pPr algn="l">
              <a:defRPr sz="1200"/>
            </a:lvl1pPr>
          </a:lstStyle>
          <a:p>
            <a:endParaRPr lang="en-US" dirty="0"/>
          </a:p>
        </p:txBody>
      </p:sp>
      <p:sp>
        <p:nvSpPr>
          <p:cNvPr id="3" name="Date Placeholder 2"/>
          <p:cNvSpPr>
            <a:spLocks noGrp="1"/>
          </p:cNvSpPr>
          <p:nvPr>
            <p:ph type="dt" idx="1"/>
          </p:nvPr>
        </p:nvSpPr>
        <p:spPr>
          <a:xfrm>
            <a:off x="3970338" y="3"/>
            <a:ext cx="3038475" cy="466725"/>
          </a:xfrm>
          <a:prstGeom prst="rect">
            <a:avLst/>
          </a:prstGeom>
        </p:spPr>
        <p:txBody>
          <a:bodyPr vert="horz" lIns="91427" tIns="45714" rIns="91427" bIns="45714" rtlCol="0"/>
          <a:lstStyle>
            <a:lvl1pPr algn="r">
              <a:defRPr sz="1200"/>
            </a:lvl1pPr>
          </a:lstStyle>
          <a:p>
            <a:fld id="{996A845F-E86C-477A-934E-D1B71F0A9EDA}" type="datetimeFigureOut">
              <a:rPr lang="en-US" smtClean="0"/>
              <a:t>2/26/2026</a:t>
            </a:fld>
            <a:endParaRPr lang="en-US" dirty="0"/>
          </a:p>
        </p:txBody>
      </p:sp>
      <p:sp>
        <p:nvSpPr>
          <p:cNvPr id="4" name="Slide Image Placeholder 3"/>
          <p:cNvSpPr>
            <a:spLocks noGrp="1" noRot="1" noChangeAspect="1"/>
          </p:cNvSpPr>
          <p:nvPr>
            <p:ph type="sldImg" idx="2"/>
          </p:nvPr>
        </p:nvSpPr>
        <p:spPr>
          <a:xfrm>
            <a:off x="2490788" y="1162050"/>
            <a:ext cx="2028825" cy="3136900"/>
          </a:xfrm>
          <a:prstGeom prst="rect">
            <a:avLst/>
          </a:prstGeom>
          <a:noFill/>
          <a:ln w="12700">
            <a:solidFill>
              <a:prstClr val="black"/>
            </a:solidFill>
          </a:ln>
        </p:spPr>
        <p:txBody>
          <a:bodyPr vert="horz" lIns="91427" tIns="45714" rIns="91427" bIns="45714" rtlCol="0" anchor="ctr"/>
          <a:lstStyle/>
          <a:p>
            <a:endParaRPr lang="en-US" dirty="0"/>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8"/>
            <a:ext cx="3038475" cy="466725"/>
          </a:xfrm>
          <a:prstGeom prst="rect">
            <a:avLst/>
          </a:prstGeom>
        </p:spPr>
        <p:txBody>
          <a:bodyPr vert="horz" lIns="91427" tIns="45714" rIns="91427"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8"/>
            <a:ext cx="3038475" cy="466725"/>
          </a:xfrm>
          <a:prstGeom prst="rect">
            <a:avLst/>
          </a:prstGeom>
        </p:spPr>
        <p:txBody>
          <a:bodyPr vert="horz" lIns="91427" tIns="45714" rIns="91427" bIns="45714" rtlCol="0" anchor="b"/>
          <a:lstStyle>
            <a:lvl1pPr algn="r">
              <a:defRPr sz="1200"/>
            </a:lvl1pPr>
          </a:lstStyle>
          <a:p>
            <a:fld id="{1980FE48-B3DE-4029-964A-AC2012FCFF4D}" type="slidenum">
              <a:rPr lang="en-US" smtClean="0"/>
              <a:t>‹#›</a:t>
            </a:fld>
            <a:endParaRPr lang="en-US" dirty="0"/>
          </a:p>
        </p:txBody>
      </p:sp>
    </p:spTree>
    <p:extLst>
      <p:ext uri="{BB962C8B-B14F-4D97-AF65-F5344CB8AC3E}">
        <p14:creationId xmlns:p14="http://schemas.microsoft.com/office/powerpoint/2010/main" val="31068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D44EE-714A-EC48-D6EB-632528182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E14AD-7D01-9678-C52F-E3E0290054D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73F1D78-4BE9-2322-E793-7B0EA744AA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5DF7F0-6C91-B14A-CEDD-877A04514EA6}"/>
              </a:ext>
            </a:extLst>
          </p:cNvPr>
          <p:cNvSpPr>
            <a:spLocks noGrp="1"/>
          </p:cNvSpPr>
          <p:nvPr>
            <p:ph type="sldNum" sz="quarter" idx="5"/>
          </p:nvPr>
        </p:nvSpPr>
        <p:spPr/>
        <p:txBody>
          <a:bodyPr/>
          <a:lstStyle/>
          <a:p>
            <a:fld id="{1980FE48-B3DE-4029-964A-AC2012FCFF4D}" type="slidenum">
              <a:rPr lang="en-US" smtClean="0"/>
              <a:t>8</a:t>
            </a:fld>
            <a:endParaRPr lang="en-US" dirty="0"/>
          </a:p>
        </p:txBody>
      </p:sp>
    </p:spTree>
    <p:extLst>
      <p:ext uri="{BB962C8B-B14F-4D97-AF65-F5344CB8AC3E}">
        <p14:creationId xmlns:p14="http://schemas.microsoft.com/office/powerpoint/2010/main" val="4120131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194" y="1"/>
            <a:ext cx="10022205" cy="7994016"/>
          </a:xfrm>
          <a:prstGeom prst="rect">
            <a:avLst/>
          </a:prstGeo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36194" y="8164619"/>
            <a:ext cx="10022206" cy="7380181"/>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 style</a:t>
            </a:r>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219751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91515" y="827620"/>
            <a:ext cx="8675370" cy="300460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04775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827617"/>
            <a:ext cx="2168843" cy="1317349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827617"/>
            <a:ext cx="6380798" cy="131734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220822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1515" y="827620"/>
            <a:ext cx="8675370" cy="300460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1006440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3875409"/>
            <a:ext cx="8675370" cy="6466204"/>
          </a:xfrm>
          <a:prstGeom prst="rect">
            <a:avLst/>
          </a:prstGeo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10402786"/>
            <a:ext cx="8675370" cy="3400424"/>
          </a:xfrm>
        </p:spPr>
        <p:txBody>
          <a:bodyPr/>
          <a:lstStyle>
            <a:lvl1pPr marL="0" indent="0">
              <a:buNone/>
              <a:defRPr sz="2640">
                <a:solidFill>
                  <a:schemeClr val="tx1">
                    <a:tint val="82000"/>
                  </a:schemeClr>
                </a:solidFill>
              </a:defRPr>
            </a:lvl1pPr>
            <a:lvl2pPr marL="502920" indent="0">
              <a:buNone/>
              <a:defRPr sz="2200">
                <a:solidFill>
                  <a:schemeClr val="tx1">
                    <a:tint val="82000"/>
                  </a:schemeClr>
                </a:solidFill>
              </a:defRPr>
            </a:lvl2pPr>
            <a:lvl3pPr marL="1005840" indent="0">
              <a:buNone/>
              <a:defRPr sz="1980">
                <a:solidFill>
                  <a:schemeClr val="tx1">
                    <a:tint val="82000"/>
                  </a:schemeClr>
                </a:solidFill>
              </a:defRPr>
            </a:lvl3pPr>
            <a:lvl4pPr marL="1508760" indent="0">
              <a:buNone/>
              <a:defRPr sz="1760">
                <a:solidFill>
                  <a:schemeClr val="tx1">
                    <a:tint val="82000"/>
                  </a:schemeClr>
                </a:solidFill>
              </a:defRPr>
            </a:lvl4pPr>
            <a:lvl5pPr marL="2011680" indent="0">
              <a:buNone/>
              <a:defRPr sz="1760">
                <a:solidFill>
                  <a:schemeClr val="tx1">
                    <a:tint val="82000"/>
                  </a:schemeClr>
                </a:solidFill>
              </a:defRPr>
            </a:lvl5pPr>
            <a:lvl6pPr marL="2514600" indent="0">
              <a:buNone/>
              <a:defRPr sz="1760">
                <a:solidFill>
                  <a:schemeClr val="tx1">
                    <a:tint val="82000"/>
                  </a:schemeClr>
                </a:solidFill>
              </a:defRPr>
            </a:lvl6pPr>
            <a:lvl7pPr marL="3017520" indent="0">
              <a:buNone/>
              <a:defRPr sz="1760">
                <a:solidFill>
                  <a:schemeClr val="tx1">
                    <a:tint val="82000"/>
                  </a:schemeClr>
                </a:solidFill>
              </a:defRPr>
            </a:lvl7pPr>
            <a:lvl8pPr marL="3520440" indent="0">
              <a:buNone/>
              <a:defRPr sz="1760">
                <a:solidFill>
                  <a:schemeClr val="tx1">
                    <a:tint val="82000"/>
                  </a:schemeClr>
                </a:solidFill>
              </a:defRPr>
            </a:lvl8pPr>
            <a:lvl9pPr marL="4023360" indent="0">
              <a:buNone/>
              <a:defRPr sz="17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5" name="Footer Placeholder 4"/>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149060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1515" y="827620"/>
            <a:ext cx="8675370" cy="300460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4138083"/>
            <a:ext cx="4274820" cy="9863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4138083"/>
            <a:ext cx="4274820" cy="9863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6" name="Footer Placeholder 5"/>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4238219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827620"/>
            <a:ext cx="8675370" cy="300460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3810636"/>
            <a:ext cx="4255174" cy="186753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5678170"/>
            <a:ext cx="4255174" cy="8351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3810636"/>
            <a:ext cx="4276130" cy="186753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5678170"/>
            <a:ext cx="4276130" cy="8351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8" name="Footer Placeholder 7"/>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892136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1515" y="827620"/>
            <a:ext cx="8675370" cy="300460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4" name="Footer Placeholder 3"/>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51578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3" name="Footer Placeholder 2"/>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4" name="Slide Number Placeholder 3"/>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4285118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1036320"/>
            <a:ext cx="3244096" cy="3627120"/>
          </a:xfrm>
          <a:prstGeom prst="rect">
            <a:avLst/>
          </a:prstGeo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2238167"/>
            <a:ext cx="5092065" cy="11046883"/>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4663440"/>
            <a:ext cx="3244096" cy="8639599"/>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6" name="Footer Placeholder 5"/>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64361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1036320"/>
            <a:ext cx="3244096" cy="3627120"/>
          </a:xfrm>
          <a:prstGeom prst="rect">
            <a:avLst/>
          </a:prstGeo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2238167"/>
            <a:ext cx="5092065" cy="11046883"/>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692825" y="4663440"/>
            <a:ext cx="3244096" cy="8639599"/>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a:xfrm>
            <a:off x="691515" y="14407730"/>
            <a:ext cx="2263140" cy="827617"/>
          </a:xfrm>
          <a:prstGeom prst="rect">
            <a:avLst/>
          </a:prstGeom>
        </p:spPr>
        <p:txBody>
          <a:bodyPr/>
          <a:lstStyle/>
          <a:p>
            <a:fld id="{7DA49DD3-FF4E-48A4-8C9F-7AC200E51D5E}" type="datetimeFigureOut">
              <a:rPr lang="en-US" smtClean="0"/>
              <a:t>2/26/2026</a:t>
            </a:fld>
            <a:endParaRPr lang="en-US" dirty="0"/>
          </a:p>
        </p:txBody>
      </p:sp>
      <p:sp>
        <p:nvSpPr>
          <p:cNvPr id="6" name="Footer Placeholder 5"/>
          <p:cNvSpPr>
            <a:spLocks noGrp="1"/>
          </p:cNvSpPr>
          <p:nvPr>
            <p:ph type="ftr" sz="quarter" idx="11"/>
          </p:nvPr>
        </p:nvSpPr>
        <p:spPr>
          <a:xfrm>
            <a:off x="3331845" y="14407730"/>
            <a:ext cx="3394710" cy="8276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03745" y="14407730"/>
            <a:ext cx="2263140" cy="827617"/>
          </a:xfrm>
          <a:prstGeom prst="rect">
            <a:avLst/>
          </a:prstGeom>
        </p:spPr>
        <p:txBody>
          <a:bodyPr/>
          <a:lstStyle/>
          <a:p>
            <a:fld id="{61D82AB9-A91B-47D3-9B0C-2BD41E835D7F}" type="slidenum">
              <a:rPr lang="en-US" smtClean="0"/>
              <a:t>‹#›</a:t>
            </a:fld>
            <a:endParaRPr lang="en-US" dirty="0"/>
          </a:p>
        </p:txBody>
      </p:sp>
    </p:spTree>
    <p:extLst>
      <p:ext uri="{BB962C8B-B14F-4D97-AF65-F5344CB8AC3E}">
        <p14:creationId xmlns:p14="http://schemas.microsoft.com/office/powerpoint/2010/main" val="3973980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10058400" cy="15544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0928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em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cid:b76b1b3e-de1d-40dd-bec1-5f886257bf3b" TargetMode="External"/><Relationship Id="rId3" Type="http://schemas.openxmlformats.org/officeDocument/2006/relationships/hyperlink" Target="mailto:drodrirquez@kccmfg.com" TargetMode="External"/><Relationship Id="rId7" Type="http://schemas.openxmlformats.org/officeDocument/2006/relationships/image" Target="../media/image45.png"/><Relationship Id="rId12" Type="http://schemas.openxmlformats.org/officeDocument/2006/relationships/image" Target="../media/image48.jpg"/><Relationship Id="rId2" Type="http://schemas.openxmlformats.org/officeDocument/2006/relationships/hyperlink" Target="mailto:gjefferson@kccmfg.com" TargetMode="External"/><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7.jpg"/><Relationship Id="rId5" Type="http://schemas.openxmlformats.org/officeDocument/2006/relationships/image" Target="../media/image43.png"/><Relationship Id="rId10" Type="http://schemas.openxmlformats.org/officeDocument/2006/relationships/image" Target="cid:19732194-a1d6-4dc0-8fe6-37b9f8166b73" TargetMode="External"/><Relationship Id="rId4" Type="http://schemas.openxmlformats.org/officeDocument/2006/relationships/image" Target="../media/image6.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70FBE-C4A7-6A2C-B0BF-352AF81AA5E7}"/>
              </a:ext>
            </a:extLst>
          </p:cNvPr>
          <p:cNvPicPr>
            <a:picLocks noChangeAspect="1"/>
          </p:cNvPicPr>
          <p:nvPr/>
        </p:nvPicPr>
        <p:blipFill>
          <a:blip r:embed="rId2"/>
          <a:stretch>
            <a:fillRect/>
          </a:stretch>
        </p:blipFill>
        <p:spPr>
          <a:xfrm>
            <a:off x="822593" y="998561"/>
            <a:ext cx="8413209" cy="1371719"/>
          </a:xfrm>
          <a:prstGeom prst="rect">
            <a:avLst/>
          </a:prstGeom>
        </p:spPr>
      </p:pic>
      <p:sp>
        <p:nvSpPr>
          <p:cNvPr id="3" name="TextBox 2">
            <a:extLst>
              <a:ext uri="{FF2B5EF4-FFF2-40B4-BE49-F238E27FC236}">
                <a16:creationId xmlns:a16="http://schemas.microsoft.com/office/drawing/2014/main" id="{211C4D6B-7EDF-B87A-5CDF-C33AA6A7C8D5}"/>
              </a:ext>
            </a:extLst>
          </p:cNvPr>
          <p:cNvSpPr txBox="1"/>
          <p:nvPr/>
        </p:nvSpPr>
        <p:spPr>
          <a:xfrm>
            <a:off x="0" y="2887579"/>
            <a:ext cx="10047872" cy="830997"/>
          </a:xfrm>
          <a:prstGeom prst="rect">
            <a:avLst/>
          </a:prstGeom>
          <a:noFill/>
        </p:spPr>
        <p:txBody>
          <a:bodyPr wrap="square" rtlCol="0">
            <a:spAutoFit/>
          </a:bodyPr>
          <a:lstStyle/>
          <a:p>
            <a:pPr algn="ctr"/>
            <a:r>
              <a:rPr lang="en-US" sz="4800" dirty="0">
                <a:solidFill>
                  <a:srgbClr val="002060"/>
                </a:solidFill>
              </a:rPr>
              <a:t>MARCH 2026</a:t>
            </a:r>
          </a:p>
        </p:txBody>
      </p:sp>
      <p:pic>
        <p:nvPicPr>
          <p:cNvPr id="4" name="Picture 3">
            <a:extLst>
              <a:ext uri="{FF2B5EF4-FFF2-40B4-BE49-F238E27FC236}">
                <a16:creationId xmlns:a16="http://schemas.microsoft.com/office/drawing/2014/main" id="{B77E791A-C162-F999-788A-E1916EFDD473}"/>
              </a:ext>
            </a:extLst>
          </p:cNvPr>
          <p:cNvPicPr>
            <a:picLocks noChangeAspect="1"/>
          </p:cNvPicPr>
          <p:nvPr/>
        </p:nvPicPr>
        <p:blipFill>
          <a:blip r:embed="rId3"/>
          <a:stretch>
            <a:fillRect/>
          </a:stretch>
        </p:blipFill>
        <p:spPr>
          <a:xfrm>
            <a:off x="3886195" y="14399367"/>
            <a:ext cx="2286003" cy="670608"/>
          </a:xfrm>
          <a:prstGeom prst="rect">
            <a:avLst/>
          </a:prstGeom>
        </p:spPr>
      </p:pic>
      <p:pic>
        <p:nvPicPr>
          <p:cNvPr id="5" name="Picture 4">
            <a:extLst>
              <a:ext uri="{FF2B5EF4-FFF2-40B4-BE49-F238E27FC236}">
                <a16:creationId xmlns:a16="http://schemas.microsoft.com/office/drawing/2014/main" id="{92BCE6A1-751C-32A8-333C-7F8A42C4D113}"/>
              </a:ext>
            </a:extLst>
          </p:cNvPr>
          <p:cNvPicPr>
            <a:picLocks noChangeAspect="1"/>
          </p:cNvPicPr>
          <p:nvPr/>
        </p:nvPicPr>
        <p:blipFill>
          <a:blip r:embed="rId4"/>
          <a:stretch>
            <a:fillRect/>
          </a:stretch>
        </p:blipFill>
        <p:spPr>
          <a:xfrm>
            <a:off x="0" y="14429439"/>
            <a:ext cx="2286003" cy="640536"/>
          </a:xfrm>
          <a:prstGeom prst="rect">
            <a:avLst/>
          </a:prstGeom>
        </p:spPr>
      </p:pic>
      <p:pic>
        <p:nvPicPr>
          <p:cNvPr id="7" name="Picture 6">
            <a:extLst>
              <a:ext uri="{FF2B5EF4-FFF2-40B4-BE49-F238E27FC236}">
                <a16:creationId xmlns:a16="http://schemas.microsoft.com/office/drawing/2014/main" id="{D7428E7B-3F72-689E-FBC1-7C9A7CA38ADC}"/>
              </a:ext>
            </a:extLst>
          </p:cNvPr>
          <p:cNvPicPr>
            <a:picLocks noChangeAspect="1"/>
          </p:cNvPicPr>
          <p:nvPr/>
        </p:nvPicPr>
        <p:blipFill>
          <a:blip r:embed="rId5"/>
          <a:stretch>
            <a:fillRect/>
          </a:stretch>
        </p:blipFill>
        <p:spPr>
          <a:xfrm>
            <a:off x="7772397" y="14354686"/>
            <a:ext cx="2286003" cy="759970"/>
          </a:xfrm>
          <a:prstGeom prst="rect">
            <a:avLst/>
          </a:prstGeom>
        </p:spPr>
      </p:pic>
      <p:pic>
        <p:nvPicPr>
          <p:cNvPr id="6" name="Picture 5">
            <a:extLst>
              <a:ext uri="{FF2B5EF4-FFF2-40B4-BE49-F238E27FC236}">
                <a16:creationId xmlns:a16="http://schemas.microsoft.com/office/drawing/2014/main" id="{771A2F4C-6F9A-7041-91F3-BFDFF887BF21}"/>
              </a:ext>
            </a:extLst>
          </p:cNvPr>
          <p:cNvPicPr>
            <a:picLocks noChangeAspect="1"/>
          </p:cNvPicPr>
          <p:nvPr/>
        </p:nvPicPr>
        <p:blipFill>
          <a:blip r:embed="rId6"/>
          <a:stretch>
            <a:fillRect/>
          </a:stretch>
        </p:blipFill>
        <p:spPr>
          <a:xfrm>
            <a:off x="0" y="4235875"/>
            <a:ext cx="10047872" cy="6694395"/>
          </a:xfrm>
          <a:prstGeom prst="rect">
            <a:avLst/>
          </a:prstGeom>
        </p:spPr>
      </p:pic>
    </p:spTree>
    <p:extLst>
      <p:ext uri="{BB962C8B-B14F-4D97-AF65-F5344CB8AC3E}">
        <p14:creationId xmlns:p14="http://schemas.microsoft.com/office/powerpoint/2010/main" val="2788548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DF01F-888D-BD46-CD42-FEEDA305BA1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82C17DB-DED6-178F-85A7-7B4DF921F34D}"/>
              </a:ext>
            </a:extLst>
          </p:cNvPr>
          <p:cNvPicPr>
            <a:picLocks noChangeAspect="1"/>
          </p:cNvPicPr>
          <p:nvPr/>
        </p:nvPicPr>
        <p:blipFill>
          <a:blip r:embed="rId2"/>
          <a:stretch>
            <a:fillRect/>
          </a:stretch>
        </p:blipFill>
        <p:spPr>
          <a:xfrm>
            <a:off x="741315" y="96841"/>
            <a:ext cx="8413209" cy="1371719"/>
          </a:xfrm>
          <a:prstGeom prst="rect">
            <a:avLst/>
          </a:prstGeom>
        </p:spPr>
      </p:pic>
      <p:sp>
        <p:nvSpPr>
          <p:cNvPr id="8" name="TextBox 7">
            <a:extLst>
              <a:ext uri="{FF2B5EF4-FFF2-40B4-BE49-F238E27FC236}">
                <a16:creationId xmlns:a16="http://schemas.microsoft.com/office/drawing/2014/main" id="{E1FF451B-26AE-74FB-FA5E-3EFA017599A8}"/>
              </a:ext>
            </a:extLst>
          </p:cNvPr>
          <p:cNvSpPr txBox="1"/>
          <p:nvPr/>
        </p:nvSpPr>
        <p:spPr>
          <a:xfrm>
            <a:off x="9100101" y="15132765"/>
            <a:ext cx="977896" cy="400110"/>
          </a:xfrm>
          <a:prstGeom prst="rect">
            <a:avLst/>
          </a:prstGeom>
          <a:noFill/>
        </p:spPr>
        <p:txBody>
          <a:bodyPr wrap="none" rtlCol="0">
            <a:spAutoFit/>
          </a:bodyPr>
          <a:lstStyle/>
          <a:p>
            <a:r>
              <a:rPr lang="en-US" sz="2000" dirty="0"/>
              <a:t>PAGE 8</a:t>
            </a:r>
          </a:p>
        </p:txBody>
      </p:sp>
      <p:sp>
        <p:nvSpPr>
          <p:cNvPr id="20" name="TextBox 19">
            <a:extLst>
              <a:ext uri="{FF2B5EF4-FFF2-40B4-BE49-F238E27FC236}">
                <a16:creationId xmlns:a16="http://schemas.microsoft.com/office/drawing/2014/main" id="{F67FB2DD-8CCA-FE2B-7C76-41991C704B51}"/>
              </a:ext>
            </a:extLst>
          </p:cNvPr>
          <p:cNvSpPr txBox="1"/>
          <p:nvPr/>
        </p:nvSpPr>
        <p:spPr>
          <a:xfrm>
            <a:off x="-1" y="1359950"/>
            <a:ext cx="10077997" cy="2923877"/>
          </a:xfrm>
          <a:prstGeom prst="rect">
            <a:avLst/>
          </a:prstGeom>
          <a:noFill/>
        </p:spPr>
        <p:txBody>
          <a:bodyPr wrap="square" rtlCol="0">
            <a:spAutoFit/>
          </a:bodyPr>
          <a:lstStyle/>
          <a:p>
            <a:pPr algn="ctr"/>
            <a:r>
              <a:rPr lang="en-US" sz="2800" b="1" dirty="0"/>
              <a:t>Question of the Month</a:t>
            </a:r>
          </a:p>
          <a:p>
            <a:pPr algn="ctr"/>
            <a:endParaRPr lang="en-US" sz="2800" b="1" dirty="0"/>
          </a:p>
          <a:p>
            <a:pPr algn="ctr"/>
            <a:r>
              <a:rPr lang="en-US" sz="2800" b="1" dirty="0"/>
              <a:t>WHERE DO I FIND COMPANY</a:t>
            </a:r>
          </a:p>
          <a:p>
            <a:pPr algn="ctr"/>
            <a:r>
              <a:rPr lang="en-US" sz="2800" b="1" dirty="0"/>
              <a:t>RELATED COMMUNICATIONS?</a:t>
            </a:r>
          </a:p>
          <a:p>
            <a:pPr algn="ctr"/>
            <a:endParaRPr lang="en-US" sz="3600" b="1" dirty="0"/>
          </a:p>
          <a:p>
            <a:pPr algn="ctr"/>
            <a:endParaRPr lang="en-US" sz="3600" dirty="0"/>
          </a:p>
        </p:txBody>
      </p:sp>
      <p:sp>
        <p:nvSpPr>
          <p:cNvPr id="9" name="TextBox 8">
            <a:extLst>
              <a:ext uri="{FF2B5EF4-FFF2-40B4-BE49-F238E27FC236}">
                <a16:creationId xmlns:a16="http://schemas.microsoft.com/office/drawing/2014/main" id="{51D42AB2-D64F-48F8-6CC0-7A244141166F}"/>
              </a:ext>
            </a:extLst>
          </p:cNvPr>
          <p:cNvSpPr txBox="1"/>
          <p:nvPr/>
        </p:nvSpPr>
        <p:spPr>
          <a:xfrm>
            <a:off x="0" y="15127530"/>
            <a:ext cx="2776786" cy="400110"/>
          </a:xfrm>
          <a:prstGeom prst="rect">
            <a:avLst/>
          </a:prstGeom>
          <a:noFill/>
        </p:spPr>
        <p:txBody>
          <a:bodyPr wrap="none" rtlCol="0">
            <a:spAutoFit/>
          </a:bodyPr>
          <a:lstStyle/>
          <a:p>
            <a:r>
              <a:rPr lang="en-US" sz="2000" dirty="0"/>
              <a:t>MARCH 2026: ISSUE #3</a:t>
            </a:r>
          </a:p>
        </p:txBody>
      </p:sp>
      <p:pic>
        <p:nvPicPr>
          <p:cNvPr id="13" name="Picture 12">
            <a:extLst>
              <a:ext uri="{FF2B5EF4-FFF2-40B4-BE49-F238E27FC236}">
                <a16:creationId xmlns:a16="http://schemas.microsoft.com/office/drawing/2014/main" id="{35C79625-E78D-AB4D-5674-004DE68E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438" y="8852194"/>
            <a:ext cx="2974296" cy="1982864"/>
          </a:xfrm>
          <a:prstGeom prst="rect">
            <a:avLst/>
          </a:prstGeom>
        </p:spPr>
      </p:pic>
      <p:pic>
        <p:nvPicPr>
          <p:cNvPr id="15" name="Picture 14">
            <a:extLst>
              <a:ext uri="{FF2B5EF4-FFF2-40B4-BE49-F238E27FC236}">
                <a16:creationId xmlns:a16="http://schemas.microsoft.com/office/drawing/2014/main" id="{3494916C-8A77-6EC9-E36E-D6E6F2747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93" y="8201657"/>
            <a:ext cx="3449898" cy="2299932"/>
          </a:xfrm>
          <a:prstGeom prst="rect">
            <a:avLst/>
          </a:prstGeom>
        </p:spPr>
      </p:pic>
      <p:pic>
        <p:nvPicPr>
          <p:cNvPr id="19" name="Picture 18">
            <a:extLst>
              <a:ext uri="{FF2B5EF4-FFF2-40B4-BE49-F238E27FC236}">
                <a16:creationId xmlns:a16="http://schemas.microsoft.com/office/drawing/2014/main" id="{627D7852-4A27-7F5D-DCCD-3A3809C17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93" y="11168526"/>
            <a:ext cx="5619530" cy="3746354"/>
          </a:xfrm>
          <a:prstGeom prst="rect">
            <a:avLst/>
          </a:prstGeom>
        </p:spPr>
      </p:pic>
      <p:pic>
        <p:nvPicPr>
          <p:cNvPr id="22" name="Picture 21">
            <a:extLst>
              <a:ext uri="{FF2B5EF4-FFF2-40B4-BE49-F238E27FC236}">
                <a16:creationId xmlns:a16="http://schemas.microsoft.com/office/drawing/2014/main" id="{89CC4B1D-ACBE-B1A1-3BF8-025A965C3D59}"/>
              </a:ext>
            </a:extLst>
          </p:cNvPr>
          <p:cNvPicPr>
            <a:picLocks noChangeAspect="1"/>
          </p:cNvPicPr>
          <p:nvPr/>
        </p:nvPicPr>
        <p:blipFill>
          <a:blip r:embed="rId6"/>
          <a:stretch>
            <a:fillRect/>
          </a:stretch>
        </p:blipFill>
        <p:spPr>
          <a:xfrm>
            <a:off x="900991" y="3092660"/>
            <a:ext cx="8093856" cy="4930966"/>
          </a:xfrm>
          <a:prstGeom prst="rect">
            <a:avLst/>
          </a:prstGeom>
        </p:spPr>
      </p:pic>
      <p:pic>
        <p:nvPicPr>
          <p:cNvPr id="23" name="Picture 22">
            <a:extLst>
              <a:ext uri="{FF2B5EF4-FFF2-40B4-BE49-F238E27FC236}">
                <a16:creationId xmlns:a16="http://schemas.microsoft.com/office/drawing/2014/main" id="{065E0324-CBF7-A0FA-F962-6B25AA8619A5}"/>
              </a:ext>
            </a:extLst>
          </p:cNvPr>
          <p:cNvPicPr>
            <a:picLocks noChangeAspect="1"/>
          </p:cNvPicPr>
          <p:nvPr/>
        </p:nvPicPr>
        <p:blipFill>
          <a:blip r:embed="rId7"/>
          <a:stretch>
            <a:fillRect/>
          </a:stretch>
        </p:blipFill>
        <p:spPr>
          <a:xfrm>
            <a:off x="6780084" y="8231850"/>
            <a:ext cx="3300617" cy="6445660"/>
          </a:xfrm>
          <a:prstGeom prst="rect">
            <a:avLst/>
          </a:prstGeom>
          <a:ln w="28575">
            <a:solidFill>
              <a:srgbClr val="002060"/>
            </a:solidFill>
          </a:ln>
        </p:spPr>
      </p:pic>
    </p:spTree>
    <p:extLst>
      <p:ext uri="{BB962C8B-B14F-4D97-AF65-F5344CB8AC3E}">
        <p14:creationId xmlns:p14="http://schemas.microsoft.com/office/powerpoint/2010/main" val="3405106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5BC104-FEAF-5F07-4483-BF6F1BFC40EE}"/>
              </a:ext>
            </a:extLst>
          </p:cNvPr>
          <p:cNvSpPr txBox="1"/>
          <p:nvPr/>
        </p:nvSpPr>
        <p:spPr>
          <a:xfrm>
            <a:off x="0" y="3880662"/>
            <a:ext cx="3712470" cy="4031873"/>
          </a:xfrm>
          <a:prstGeom prst="rect">
            <a:avLst/>
          </a:prstGeom>
          <a:noFill/>
          <a:ln w="38100">
            <a:solidFill>
              <a:schemeClr val="tx1"/>
            </a:solidFill>
          </a:ln>
        </p:spPr>
        <p:txBody>
          <a:bodyPr wrap="square">
            <a:spAutoFit/>
          </a:bodyPr>
          <a:lstStyle/>
          <a:p>
            <a:r>
              <a:rPr lang="en-US" sz="1600" dirty="0"/>
              <a:t>We want to meet the furry (or feathery… or scaly) members of the KCC family.</a:t>
            </a:r>
          </a:p>
          <a:p>
            <a:r>
              <a:rPr lang="en-US" sz="1600" dirty="0"/>
              <a:t>Have a pet you’d like to show off? Send us:</a:t>
            </a:r>
          </a:p>
          <a:p>
            <a:r>
              <a:rPr lang="en-US" sz="1600" dirty="0"/>
              <a:t>📸 A photo of your pet</a:t>
            </a:r>
          </a:p>
          <a:p>
            <a:r>
              <a:rPr lang="en-US" sz="1600" dirty="0"/>
              <a:t>🐶 Pet’s name</a:t>
            </a:r>
          </a:p>
          <a:p>
            <a:r>
              <a:rPr lang="en-US" sz="1600" dirty="0"/>
              <a:t>👤 Owner’s name &amp; department</a:t>
            </a:r>
          </a:p>
          <a:p>
            <a:r>
              <a:rPr lang="en-US" sz="1600" dirty="0"/>
              <a:t>💬 One fun fact (favorite toy, weird habit, secret talent, etc.)</a:t>
            </a:r>
          </a:p>
          <a:p>
            <a:endParaRPr lang="en-US" sz="1600" dirty="0"/>
          </a:p>
          <a:p>
            <a:r>
              <a:rPr lang="en-US" sz="1600" dirty="0"/>
              <a:t>Email submissions to: </a:t>
            </a:r>
            <a:r>
              <a:rPr lang="en-US" sz="1600" dirty="0">
                <a:hlinkClick r:id="rId2"/>
              </a:rPr>
              <a:t>gjefferson@kccmfg.com</a:t>
            </a:r>
            <a:r>
              <a:rPr lang="en-US" sz="1600" dirty="0"/>
              <a:t> and </a:t>
            </a:r>
            <a:r>
              <a:rPr lang="en-US" sz="1600" dirty="0">
                <a:hlinkClick r:id="rId3"/>
              </a:rPr>
              <a:t>drodriquez@kccmfg.com</a:t>
            </a:r>
            <a:endParaRPr lang="en-US" sz="1600" dirty="0"/>
          </a:p>
          <a:p>
            <a:endParaRPr lang="en-US" sz="1600" dirty="0"/>
          </a:p>
          <a:p>
            <a:r>
              <a:rPr lang="en-US" sz="1600" dirty="0"/>
              <a:t>Selected pets will be featured in upcoming newsletters!</a:t>
            </a:r>
          </a:p>
        </p:txBody>
      </p:sp>
      <p:pic>
        <p:nvPicPr>
          <p:cNvPr id="5" name="Picture 4">
            <a:extLst>
              <a:ext uri="{FF2B5EF4-FFF2-40B4-BE49-F238E27FC236}">
                <a16:creationId xmlns:a16="http://schemas.microsoft.com/office/drawing/2014/main" id="{2D1D13B9-1205-7704-EE0B-20EFA804A005}"/>
              </a:ext>
            </a:extLst>
          </p:cNvPr>
          <p:cNvPicPr>
            <a:picLocks noChangeAspect="1"/>
          </p:cNvPicPr>
          <p:nvPr/>
        </p:nvPicPr>
        <p:blipFill>
          <a:blip r:embed="rId4"/>
          <a:stretch>
            <a:fillRect/>
          </a:stretch>
        </p:blipFill>
        <p:spPr>
          <a:xfrm>
            <a:off x="741315" y="96841"/>
            <a:ext cx="8413209" cy="1371719"/>
          </a:xfrm>
          <a:prstGeom prst="rect">
            <a:avLst/>
          </a:prstGeom>
        </p:spPr>
      </p:pic>
      <p:sp>
        <p:nvSpPr>
          <p:cNvPr id="7" name="TextBox 6">
            <a:extLst>
              <a:ext uri="{FF2B5EF4-FFF2-40B4-BE49-F238E27FC236}">
                <a16:creationId xmlns:a16="http://schemas.microsoft.com/office/drawing/2014/main" id="{FA7FD25C-E54A-2504-05B1-FF447023C552}"/>
              </a:ext>
            </a:extLst>
          </p:cNvPr>
          <p:cNvSpPr txBox="1"/>
          <p:nvPr/>
        </p:nvSpPr>
        <p:spPr>
          <a:xfrm>
            <a:off x="9045249" y="15125469"/>
            <a:ext cx="977896" cy="400110"/>
          </a:xfrm>
          <a:prstGeom prst="rect">
            <a:avLst/>
          </a:prstGeom>
          <a:noFill/>
        </p:spPr>
        <p:txBody>
          <a:bodyPr wrap="none" rtlCol="0">
            <a:spAutoFit/>
          </a:bodyPr>
          <a:lstStyle/>
          <a:p>
            <a:r>
              <a:rPr lang="en-US" sz="2000" dirty="0"/>
              <a:t>PAGE 9</a:t>
            </a:r>
          </a:p>
        </p:txBody>
      </p:sp>
      <p:sp>
        <p:nvSpPr>
          <p:cNvPr id="2" name="TextBox 1">
            <a:extLst>
              <a:ext uri="{FF2B5EF4-FFF2-40B4-BE49-F238E27FC236}">
                <a16:creationId xmlns:a16="http://schemas.microsoft.com/office/drawing/2014/main" id="{28164D90-52DB-F536-2050-62A62FF0EA7F}"/>
              </a:ext>
            </a:extLst>
          </p:cNvPr>
          <p:cNvSpPr txBox="1"/>
          <p:nvPr/>
        </p:nvSpPr>
        <p:spPr>
          <a:xfrm>
            <a:off x="0" y="15127530"/>
            <a:ext cx="2776786" cy="400110"/>
          </a:xfrm>
          <a:prstGeom prst="rect">
            <a:avLst/>
          </a:prstGeom>
          <a:noFill/>
        </p:spPr>
        <p:txBody>
          <a:bodyPr wrap="none" rtlCol="0">
            <a:spAutoFit/>
          </a:bodyPr>
          <a:lstStyle/>
          <a:p>
            <a:r>
              <a:rPr lang="en-US" sz="2000" dirty="0"/>
              <a:t>MARCH 2026: ISSUE #3</a:t>
            </a:r>
          </a:p>
        </p:txBody>
      </p:sp>
      <p:pic>
        <p:nvPicPr>
          <p:cNvPr id="9" name="Picture 8">
            <a:extLst>
              <a:ext uri="{FF2B5EF4-FFF2-40B4-BE49-F238E27FC236}">
                <a16:creationId xmlns:a16="http://schemas.microsoft.com/office/drawing/2014/main" id="{5948A517-1416-8E92-DF0F-7F8DC20CD724}"/>
              </a:ext>
            </a:extLst>
          </p:cNvPr>
          <p:cNvPicPr>
            <a:picLocks noChangeAspect="1"/>
          </p:cNvPicPr>
          <p:nvPr/>
        </p:nvPicPr>
        <p:blipFill>
          <a:blip r:embed="rId5"/>
          <a:stretch>
            <a:fillRect/>
          </a:stretch>
        </p:blipFill>
        <p:spPr>
          <a:xfrm>
            <a:off x="120316" y="1330515"/>
            <a:ext cx="3459498" cy="2306331"/>
          </a:xfrm>
          <a:prstGeom prst="rect">
            <a:avLst/>
          </a:prstGeom>
        </p:spPr>
      </p:pic>
      <p:pic>
        <p:nvPicPr>
          <p:cNvPr id="8" name="Picture 7">
            <a:extLst>
              <a:ext uri="{FF2B5EF4-FFF2-40B4-BE49-F238E27FC236}">
                <a16:creationId xmlns:a16="http://schemas.microsoft.com/office/drawing/2014/main" id="{4B29D177-3BED-4317-6A70-C21106DEA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754" y="1836135"/>
            <a:ext cx="2468330" cy="4291553"/>
          </a:xfrm>
          <a:prstGeom prst="rect">
            <a:avLst/>
          </a:prstGeom>
        </p:spPr>
      </p:pic>
      <p:sp>
        <p:nvSpPr>
          <p:cNvPr id="11" name="TextBox 10">
            <a:extLst>
              <a:ext uri="{FF2B5EF4-FFF2-40B4-BE49-F238E27FC236}">
                <a16:creationId xmlns:a16="http://schemas.microsoft.com/office/drawing/2014/main" id="{58700EB1-E11E-34AE-5F0D-9D83645A0556}"/>
              </a:ext>
            </a:extLst>
          </p:cNvPr>
          <p:cNvSpPr txBox="1"/>
          <p:nvPr/>
        </p:nvSpPr>
        <p:spPr>
          <a:xfrm>
            <a:off x="3911329" y="1535089"/>
            <a:ext cx="3572312" cy="4893647"/>
          </a:xfrm>
          <a:prstGeom prst="rect">
            <a:avLst/>
          </a:prstGeom>
          <a:noFill/>
        </p:spPr>
        <p:txBody>
          <a:bodyPr wrap="square">
            <a:spAutoFit/>
          </a:bodyPr>
          <a:lstStyle/>
          <a:p>
            <a:r>
              <a:rPr lang="en-US" sz="2400" dirty="0"/>
              <a:t>🐶 Pet’s name: </a:t>
            </a:r>
            <a:r>
              <a:rPr lang="en-US" sz="2400" b="1" dirty="0"/>
              <a:t>BOBA</a:t>
            </a:r>
          </a:p>
          <a:p>
            <a:r>
              <a:rPr lang="en-US" sz="2400" dirty="0"/>
              <a:t>👤 Owner’s name &amp; department</a:t>
            </a:r>
          </a:p>
          <a:p>
            <a:r>
              <a:rPr lang="en-US" sz="2400" dirty="0"/>
              <a:t>Sabrina Phelps, Manufacturing Engineering</a:t>
            </a:r>
          </a:p>
          <a:p>
            <a:r>
              <a:rPr lang="en-US" sz="2400" dirty="0"/>
              <a:t>💬 Fun fact about BOBA: His secret power is ignoring commands (regardless of his large ears) but can hear a cheese wrapper open from a block away!</a:t>
            </a:r>
          </a:p>
        </p:txBody>
      </p:sp>
      <p:sp>
        <p:nvSpPr>
          <p:cNvPr id="12" name="Rectangle 11">
            <a:extLst>
              <a:ext uri="{FF2B5EF4-FFF2-40B4-BE49-F238E27FC236}">
                <a16:creationId xmlns:a16="http://schemas.microsoft.com/office/drawing/2014/main" id="{BE8597FB-BAA4-CA6C-A07D-58412171FAA4}"/>
              </a:ext>
            </a:extLst>
          </p:cNvPr>
          <p:cNvSpPr/>
          <p:nvPr/>
        </p:nvSpPr>
        <p:spPr>
          <a:xfrm>
            <a:off x="3700130" y="1468560"/>
            <a:ext cx="6358270" cy="4960176"/>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FF824D2E-92EA-0E32-90FF-D491C985DC7A}"/>
              </a:ext>
            </a:extLst>
          </p:cNvPr>
          <p:cNvSpPr>
            <a:spLocks noChangeArrowheads="1"/>
          </p:cNvSpPr>
          <p:nvPr/>
        </p:nvSpPr>
        <p:spPr bwMode="auto">
          <a:xfrm>
            <a:off x="0" y="1146792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20C5F1DA-0A60-F538-1B61-5A8D70B8602E}"/>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80940" y="8359386"/>
            <a:ext cx="3048000" cy="33051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4">
            <a:extLst>
              <a:ext uri="{FF2B5EF4-FFF2-40B4-BE49-F238E27FC236}">
                <a16:creationId xmlns:a16="http://schemas.microsoft.com/office/drawing/2014/main" id="{7B310412-9DD9-BC69-A207-331362D6EC93}"/>
              </a:ext>
            </a:extLst>
          </p:cNvPr>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a:extLst>
              <a:ext uri="{FF2B5EF4-FFF2-40B4-BE49-F238E27FC236}">
                <a16:creationId xmlns:a16="http://schemas.microsoft.com/office/drawing/2014/main" id="{37D01170-8B58-1F58-EB6A-3632EAF52219}"/>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183233" y="11778649"/>
            <a:ext cx="3048000" cy="18897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BC8B5A-A3EF-0224-091D-5C5BAD5F4BBD}"/>
              </a:ext>
            </a:extLst>
          </p:cNvPr>
          <p:cNvSpPr txBox="1"/>
          <p:nvPr/>
        </p:nvSpPr>
        <p:spPr>
          <a:xfrm>
            <a:off x="3389600" y="8359386"/>
            <a:ext cx="3411652" cy="4524315"/>
          </a:xfrm>
          <a:prstGeom prst="rect">
            <a:avLst/>
          </a:prstGeom>
          <a:noFill/>
        </p:spPr>
        <p:txBody>
          <a:bodyPr wrap="square">
            <a:spAutoFit/>
          </a:bodyPr>
          <a:lstStyle/>
          <a:p>
            <a:r>
              <a:rPr lang="en-US" sz="2400" dirty="0"/>
              <a:t>🐶 Pet’s name: </a:t>
            </a:r>
            <a:r>
              <a:rPr lang="en-US" sz="2400" b="1" dirty="0"/>
              <a:t>LUNA</a:t>
            </a:r>
          </a:p>
          <a:p>
            <a:r>
              <a:rPr lang="en-US" sz="2400" dirty="0"/>
              <a:t>👤 Owner’s name &amp; department</a:t>
            </a:r>
          </a:p>
          <a:p>
            <a:r>
              <a:rPr lang="en-US" sz="2400" dirty="0"/>
              <a:t>Tammy Mayfield, BT</a:t>
            </a:r>
          </a:p>
          <a:p>
            <a:r>
              <a:rPr lang="en-US" sz="2400" dirty="0"/>
              <a:t>💬 Fun fact about LUNA: Luna was adopted from the Arrow Fund and was featured on the news with her siblings and momma dog.  Izzy Hoffman adopted her sister Nina.</a:t>
            </a:r>
          </a:p>
        </p:txBody>
      </p:sp>
      <p:sp>
        <p:nvSpPr>
          <p:cNvPr id="20" name="Rectangle 19">
            <a:extLst>
              <a:ext uri="{FF2B5EF4-FFF2-40B4-BE49-F238E27FC236}">
                <a16:creationId xmlns:a16="http://schemas.microsoft.com/office/drawing/2014/main" id="{0C134CC0-AE83-3CA3-F618-356842DA5679}"/>
              </a:ext>
            </a:extLst>
          </p:cNvPr>
          <p:cNvSpPr/>
          <p:nvPr/>
        </p:nvSpPr>
        <p:spPr>
          <a:xfrm>
            <a:off x="0" y="8169919"/>
            <a:ext cx="6780211" cy="5612567"/>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0D8117D-7C85-1ACA-81A3-E3FD715E66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90396" y="6487081"/>
            <a:ext cx="3033945" cy="1486204"/>
          </a:xfrm>
          <a:prstGeom prst="rect">
            <a:avLst/>
          </a:prstGeom>
        </p:spPr>
      </p:pic>
      <p:pic>
        <p:nvPicPr>
          <p:cNvPr id="28" name="Picture 27">
            <a:extLst>
              <a:ext uri="{FF2B5EF4-FFF2-40B4-BE49-F238E27FC236}">
                <a16:creationId xmlns:a16="http://schemas.microsoft.com/office/drawing/2014/main" id="{6C8DCBC5-47B0-FCA3-2E82-751B3FF823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9561" y="6539634"/>
            <a:ext cx="2770008" cy="3305175"/>
          </a:xfrm>
          <a:prstGeom prst="rect">
            <a:avLst/>
          </a:prstGeom>
        </p:spPr>
      </p:pic>
      <p:sp>
        <p:nvSpPr>
          <p:cNvPr id="29" name="TextBox 28">
            <a:extLst>
              <a:ext uri="{FF2B5EF4-FFF2-40B4-BE49-F238E27FC236}">
                <a16:creationId xmlns:a16="http://schemas.microsoft.com/office/drawing/2014/main" id="{50A5B624-FF88-302D-60B1-3964439C896F}"/>
              </a:ext>
            </a:extLst>
          </p:cNvPr>
          <p:cNvSpPr txBox="1"/>
          <p:nvPr/>
        </p:nvSpPr>
        <p:spPr>
          <a:xfrm>
            <a:off x="6871400" y="9851830"/>
            <a:ext cx="2822055" cy="4909036"/>
          </a:xfrm>
          <a:prstGeom prst="rect">
            <a:avLst/>
          </a:prstGeom>
          <a:noFill/>
        </p:spPr>
        <p:txBody>
          <a:bodyPr wrap="square">
            <a:spAutoFit/>
          </a:bodyPr>
          <a:lstStyle/>
          <a:p>
            <a:r>
              <a:rPr lang="en-US" sz="2400" dirty="0"/>
              <a:t>🐶 Pet’s name: </a:t>
            </a:r>
          </a:p>
          <a:p>
            <a:r>
              <a:rPr lang="en-US" sz="2400" b="1" dirty="0"/>
              <a:t>WIENER J. DOG</a:t>
            </a:r>
          </a:p>
          <a:p>
            <a:r>
              <a:rPr lang="en-US" sz="2300" dirty="0"/>
              <a:t>👤 </a:t>
            </a:r>
            <a:r>
              <a:rPr lang="en-US" sz="2200" dirty="0"/>
              <a:t>Owner’s name &amp; department</a:t>
            </a:r>
          </a:p>
          <a:p>
            <a:r>
              <a:rPr lang="en-US" sz="2200" dirty="0"/>
              <a:t>Greg Jefferson, Communications</a:t>
            </a:r>
          </a:p>
          <a:p>
            <a:r>
              <a:rPr lang="en-US" sz="2200" dirty="0"/>
              <a:t>💬 Fun fact about WJD: Hates rain, likes Georgia football (thinks he’s a bulldog 🙄🙄), constantly plotting to take over the world (between naps).</a:t>
            </a:r>
          </a:p>
        </p:txBody>
      </p:sp>
      <p:cxnSp>
        <p:nvCxnSpPr>
          <p:cNvPr id="31" name="Straight Connector 30">
            <a:extLst>
              <a:ext uri="{FF2B5EF4-FFF2-40B4-BE49-F238E27FC236}">
                <a16:creationId xmlns:a16="http://schemas.microsoft.com/office/drawing/2014/main" id="{C8A3B2A1-2BD4-4624-4F62-EA0D24914E12}"/>
              </a:ext>
            </a:extLst>
          </p:cNvPr>
          <p:cNvCxnSpPr>
            <a:cxnSpLocks/>
          </p:cNvCxnSpPr>
          <p:nvPr/>
        </p:nvCxnSpPr>
        <p:spPr>
          <a:xfrm>
            <a:off x="3700130" y="6451038"/>
            <a:ext cx="6358270" cy="36043"/>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24" name="Straight Connector 1023">
            <a:extLst>
              <a:ext uri="{FF2B5EF4-FFF2-40B4-BE49-F238E27FC236}">
                <a16:creationId xmlns:a16="http://schemas.microsoft.com/office/drawing/2014/main" id="{341FB185-9132-A679-8B1F-799B96534C15}"/>
              </a:ext>
            </a:extLst>
          </p:cNvPr>
          <p:cNvCxnSpPr>
            <a:cxnSpLocks/>
          </p:cNvCxnSpPr>
          <p:nvPr/>
        </p:nvCxnSpPr>
        <p:spPr>
          <a:xfrm flipH="1">
            <a:off x="10047265" y="6428736"/>
            <a:ext cx="6145" cy="854181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30" name="Straight Connector 1029">
            <a:extLst>
              <a:ext uri="{FF2B5EF4-FFF2-40B4-BE49-F238E27FC236}">
                <a16:creationId xmlns:a16="http://schemas.microsoft.com/office/drawing/2014/main" id="{1E1A97CF-B0CF-940A-5031-D0DA67DB0F6F}"/>
              </a:ext>
            </a:extLst>
          </p:cNvPr>
          <p:cNvCxnSpPr>
            <a:cxnSpLocks/>
          </p:cNvCxnSpPr>
          <p:nvPr/>
        </p:nvCxnSpPr>
        <p:spPr>
          <a:xfrm>
            <a:off x="6819107" y="14934084"/>
            <a:ext cx="3228158" cy="1059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32" name="Straight Connector 1031">
            <a:extLst>
              <a:ext uri="{FF2B5EF4-FFF2-40B4-BE49-F238E27FC236}">
                <a16:creationId xmlns:a16="http://schemas.microsoft.com/office/drawing/2014/main" id="{52F95BAA-15E5-3D8B-CC89-82746ED3DB0F}"/>
              </a:ext>
            </a:extLst>
          </p:cNvPr>
          <p:cNvCxnSpPr>
            <a:cxnSpLocks/>
          </p:cNvCxnSpPr>
          <p:nvPr/>
        </p:nvCxnSpPr>
        <p:spPr>
          <a:xfrm>
            <a:off x="6780211" y="8192221"/>
            <a:ext cx="21041" cy="6753013"/>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9BEABF57-DB23-4DAD-1D9F-A602CC90F43B}"/>
              </a:ext>
            </a:extLst>
          </p:cNvPr>
          <p:cNvCxnSpPr>
            <a:cxnSpLocks/>
          </p:cNvCxnSpPr>
          <p:nvPr/>
        </p:nvCxnSpPr>
        <p:spPr>
          <a:xfrm>
            <a:off x="3722432" y="8171833"/>
            <a:ext cx="3080081"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37" name="Straight Connector 1036">
            <a:extLst>
              <a:ext uri="{FF2B5EF4-FFF2-40B4-BE49-F238E27FC236}">
                <a16:creationId xmlns:a16="http://schemas.microsoft.com/office/drawing/2014/main" id="{7CFDC10F-47DA-0C9E-109D-0FF363D1ECFF}"/>
              </a:ext>
            </a:extLst>
          </p:cNvPr>
          <p:cNvCxnSpPr>
            <a:cxnSpLocks/>
          </p:cNvCxnSpPr>
          <p:nvPr/>
        </p:nvCxnSpPr>
        <p:spPr>
          <a:xfrm>
            <a:off x="3700130" y="6451038"/>
            <a:ext cx="0" cy="1718881"/>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049" name="Rectangle 1048">
            <a:extLst>
              <a:ext uri="{FF2B5EF4-FFF2-40B4-BE49-F238E27FC236}">
                <a16:creationId xmlns:a16="http://schemas.microsoft.com/office/drawing/2014/main" id="{642FA2C4-616B-12C4-471D-FC7A8429E55F}"/>
              </a:ext>
            </a:extLst>
          </p:cNvPr>
          <p:cNvSpPr/>
          <p:nvPr/>
        </p:nvSpPr>
        <p:spPr>
          <a:xfrm>
            <a:off x="0" y="13782485"/>
            <a:ext cx="6801252" cy="11880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“Pets are better than people”</a:t>
            </a:r>
          </a:p>
          <a:p>
            <a:pPr algn="ctr"/>
            <a:endParaRPr lang="en-US" sz="2000" dirty="0"/>
          </a:p>
          <a:p>
            <a:pPr algn="ctr"/>
            <a:r>
              <a:rPr lang="en-US" sz="2000" dirty="0"/>
              <a:t>-Everyone</a:t>
            </a:r>
          </a:p>
        </p:txBody>
      </p:sp>
    </p:spTree>
    <p:extLst>
      <p:ext uri="{BB962C8B-B14F-4D97-AF65-F5344CB8AC3E}">
        <p14:creationId xmlns:p14="http://schemas.microsoft.com/office/powerpoint/2010/main" val="43279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6E5A8-AF1A-390C-C343-2CE497C7885A}"/>
              </a:ext>
            </a:extLst>
          </p:cNvPr>
          <p:cNvPicPr>
            <a:picLocks noChangeAspect="1"/>
          </p:cNvPicPr>
          <p:nvPr/>
        </p:nvPicPr>
        <p:blipFill>
          <a:blip r:embed="rId2"/>
          <a:stretch>
            <a:fillRect/>
          </a:stretch>
        </p:blipFill>
        <p:spPr>
          <a:xfrm>
            <a:off x="741315" y="96841"/>
            <a:ext cx="8413209" cy="1371719"/>
          </a:xfrm>
          <a:prstGeom prst="rect">
            <a:avLst/>
          </a:prstGeom>
        </p:spPr>
      </p:pic>
      <p:pic>
        <p:nvPicPr>
          <p:cNvPr id="3" name="Picture 2">
            <a:extLst>
              <a:ext uri="{FF2B5EF4-FFF2-40B4-BE49-F238E27FC236}">
                <a16:creationId xmlns:a16="http://schemas.microsoft.com/office/drawing/2014/main" id="{97B90474-2CF5-1E80-592B-FFB98F42CA0B}"/>
              </a:ext>
            </a:extLst>
          </p:cNvPr>
          <p:cNvPicPr>
            <a:picLocks noChangeAspect="1"/>
          </p:cNvPicPr>
          <p:nvPr/>
        </p:nvPicPr>
        <p:blipFill>
          <a:blip r:embed="rId3"/>
          <a:stretch>
            <a:fillRect/>
          </a:stretch>
        </p:blipFill>
        <p:spPr>
          <a:xfrm>
            <a:off x="451938" y="2369464"/>
            <a:ext cx="9154524" cy="8171971"/>
          </a:xfrm>
          <a:prstGeom prst="rect">
            <a:avLst/>
          </a:prstGeom>
        </p:spPr>
      </p:pic>
      <p:pic>
        <p:nvPicPr>
          <p:cNvPr id="5" name="Picture 4">
            <a:extLst>
              <a:ext uri="{FF2B5EF4-FFF2-40B4-BE49-F238E27FC236}">
                <a16:creationId xmlns:a16="http://schemas.microsoft.com/office/drawing/2014/main" id="{734F9F9B-3BFD-6B3F-BC76-0C8775E32E90}"/>
              </a:ext>
            </a:extLst>
          </p:cNvPr>
          <p:cNvPicPr>
            <a:picLocks noChangeAspect="1"/>
          </p:cNvPicPr>
          <p:nvPr/>
        </p:nvPicPr>
        <p:blipFill>
          <a:blip r:embed="rId4"/>
          <a:stretch>
            <a:fillRect/>
          </a:stretch>
        </p:blipFill>
        <p:spPr>
          <a:xfrm>
            <a:off x="3126798" y="11132417"/>
            <a:ext cx="3804801" cy="4085837"/>
          </a:xfrm>
          <a:prstGeom prst="rect">
            <a:avLst/>
          </a:prstGeom>
        </p:spPr>
      </p:pic>
      <p:sp>
        <p:nvSpPr>
          <p:cNvPr id="6" name="TextBox 5">
            <a:extLst>
              <a:ext uri="{FF2B5EF4-FFF2-40B4-BE49-F238E27FC236}">
                <a16:creationId xmlns:a16="http://schemas.microsoft.com/office/drawing/2014/main" id="{AD84AE99-6E97-8477-BB3D-B0C56BB15A5E}"/>
              </a:ext>
            </a:extLst>
          </p:cNvPr>
          <p:cNvSpPr txBox="1"/>
          <p:nvPr/>
        </p:nvSpPr>
        <p:spPr>
          <a:xfrm>
            <a:off x="0" y="10830236"/>
            <a:ext cx="10058399" cy="584775"/>
          </a:xfrm>
          <a:prstGeom prst="rect">
            <a:avLst/>
          </a:prstGeom>
          <a:noFill/>
        </p:spPr>
        <p:txBody>
          <a:bodyPr wrap="square" rtlCol="0">
            <a:spAutoFit/>
          </a:bodyPr>
          <a:lstStyle/>
          <a:p>
            <a:pPr algn="ctr"/>
            <a:r>
              <a:rPr lang="en-US" sz="3200" dirty="0">
                <a:latin typeface="Aharoni" panose="02010803020104030203" pitchFamily="2" charset="-79"/>
                <a:cs typeface="Aharoni" panose="02010803020104030203" pitchFamily="2" charset="-79"/>
              </a:rPr>
              <a:t>SCAN HERE FOR WEB VERSION:</a:t>
            </a:r>
          </a:p>
        </p:txBody>
      </p:sp>
      <p:sp>
        <p:nvSpPr>
          <p:cNvPr id="7" name="Rectangle 6">
            <a:extLst>
              <a:ext uri="{FF2B5EF4-FFF2-40B4-BE49-F238E27FC236}">
                <a16:creationId xmlns:a16="http://schemas.microsoft.com/office/drawing/2014/main" id="{EF9966C4-2854-1450-DBBB-F89150A7298B}"/>
              </a:ext>
            </a:extLst>
          </p:cNvPr>
          <p:cNvSpPr/>
          <p:nvPr/>
        </p:nvSpPr>
        <p:spPr>
          <a:xfrm>
            <a:off x="1743740" y="2169042"/>
            <a:ext cx="1765004" cy="680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F9E3476-1946-2352-CBED-3FEE305C983B}"/>
              </a:ext>
            </a:extLst>
          </p:cNvPr>
          <p:cNvSpPr txBox="1"/>
          <p:nvPr/>
        </p:nvSpPr>
        <p:spPr>
          <a:xfrm>
            <a:off x="0" y="1553567"/>
            <a:ext cx="10058400" cy="1323439"/>
          </a:xfrm>
          <a:prstGeom prst="rect">
            <a:avLst/>
          </a:prstGeom>
          <a:noFill/>
        </p:spPr>
        <p:txBody>
          <a:bodyPr wrap="square">
            <a:spAutoFit/>
          </a:bodyPr>
          <a:lstStyle/>
          <a:p>
            <a:pPr algn="ctr"/>
            <a:r>
              <a:rPr lang="en-US" sz="40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KCC Company Calendar</a:t>
            </a:r>
          </a:p>
          <a:p>
            <a:pPr algn="ctr"/>
            <a:r>
              <a:rPr lang="en-US" sz="4000"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2026</a:t>
            </a:r>
          </a:p>
        </p:txBody>
      </p:sp>
      <p:sp>
        <p:nvSpPr>
          <p:cNvPr id="11" name="TextBox 10">
            <a:extLst>
              <a:ext uri="{FF2B5EF4-FFF2-40B4-BE49-F238E27FC236}">
                <a16:creationId xmlns:a16="http://schemas.microsoft.com/office/drawing/2014/main" id="{E93AF6BA-3EA7-1ABD-EEA0-E11EFF5B0C64}"/>
              </a:ext>
            </a:extLst>
          </p:cNvPr>
          <p:cNvSpPr txBox="1"/>
          <p:nvPr/>
        </p:nvSpPr>
        <p:spPr>
          <a:xfrm>
            <a:off x="8929981" y="15090235"/>
            <a:ext cx="1114151" cy="400110"/>
          </a:xfrm>
          <a:prstGeom prst="rect">
            <a:avLst/>
          </a:prstGeom>
          <a:noFill/>
        </p:spPr>
        <p:txBody>
          <a:bodyPr wrap="none" rtlCol="0">
            <a:spAutoFit/>
          </a:bodyPr>
          <a:lstStyle/>
          <a:p>
            <a:r>
              <a:rPr lang="en-US" sz="2000" dirty="0"/>
              <a:t>PAGE 10</a:t>
            </a:r>
          </a:p>
        </p:txBody>
      </p:sp>
      <p:pic>
        <p:nvPicPr>
          <p:cNvPr id="4" name="Picture 3">
            <a:extLst>
              <a:ext uri="{FF2B5EF4-FFF2-40B4-BE49-F238E27FC236}">
                <a16:creationId xmlns:a16="http://schemas.microsoft.com/office/drawing/2014/main" id="{8100B6DB-53B9-848F-4D5B-24969B346AB5}"/>
              </a:ext>
            </a:extLst>
          </p:cNvPr>
          <p:cNvPicPr>
            <a:picLocks noChangeAspect="1"/>
          </p:cNvPicPr>
          <p:nvPr/>
        </p:nvPicPr>
        <p:blipFill>
          <a:blip r:embed="rId5"/>
          <a:stretch>
            <a:fillRect/>
          </a:stretch>
        </p:blipFill>
        <p:spPr>
          <a:xfrm>
            <a:off x="3364530" y="11395687"/>
            <a:ext cx="3463282" cy="3718588"/>
          </a:xfrm>
          <a:prstGeom prst="rect">
            <a:avLst/>
          </a:prstGeom>
        </p:spPr>
      </p:pic>
      <p:pic>
        <p:nvPicPr>
          <p:cNvPr id="13" name="Picture 12">
            <a:extLst>
              <a:ext uri="{FF2B5EF4-FFF2-40B4-BE49-F238E27FC236}">
                <a16:creationId xmlns:a16="http://schemas.microsoft.com/office/drawing/2014/main" id="{A6D36ACB-4C58-FF09-0D53-41BB5238AB65}"/>
              </a:ext>
            </a:extLst>
          </p:cNvPr>
          <p:cNvPicPr>
            <a:picLocks noChangeAspect="1"/>
          </p:cNvPicPr>
          <p:nvPr/>
        </p:nvPicPr>
        <p:blipFill>
          <a:blip r:embed="rId6"/>
          <a:stretch>
            <a:fillRect/>
          </a:stretch>
        </p:blipFill>
        <p:spPr>
          <a:xfrm>
            <a:off x="3411285" y="11475276"/>
            <a:ext cx="3550467" cy="3524664"/>
          </a:xfrm>
          <a:prstGeom prst="rect">
            <a:avLst/>
          </a:prstGeom>
        </p:spPr>
      </p:pic>
      <p:sp>
        <p:nvSpPr>
          <p:cNvPr id="8" name="TextBox 7">
            <a:extLst>
              <a:ext uri="{FF2B5EF4-FFF2-40B4-BE49-F238E27FC236}">
                <a16:creationId xmlns:a16="http://schemas.microsoft.com/office/drawing/2014/main" id="{CB2D0B3C-3E1F-1B02-B560-E30E9329E7C2}"/>
              </a:ext>
            </a:extLst>
          </p:cNvPr>
          <p:cNvSpPr txBox="1"/>
          <p:nvPr/>
        </p:nvSpPr>
        <p:spPr>
          <a:xfrm>
            <a:off x="0" y="15085000"/>
            <a:ext cx="2988382" cy="400110"/>
          </a:xfrm>
          <a:prstGeom prst="rect">
            <a:avLst/>
          </a:prstGeom>
          <a:noFill/>
        </p:spPr>
        <p:txBody>
          <a:bodyPr wrap="none" rtlCol="0">
            <a:spAutoFit/>
          </a:bodyPr>
          <a:lstStyle/>
          <a:p>
            <a:r>
              <a:rPr lang="en-US" sz="2000" dirty="0"/>
              <a:t>    MARCH 2026: ISSUE #3</a:t>
            </a:r>
          </a:p>
        </p:txBody>
      </p:sp>
    </p:spTree>
    <p:extLst>
      <p:ext uri="{BB962C8B-B14F-4D97-AF65-F5344CB8AC3E}">
        <p14:creationId xmlns:p14="http://schemas.microsoft.com/office/powerpoint/2010/main" val="3841285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BFDF70A-DA93-0044-8F6F-2519D3E05ABE}"/>
              </a:ext>
            </a:extLst>
          </p:cNvPr>
          <p:cNvSpPr txBox="1"/>
          <p:nvPr/>
        </p:nvSpPr>
        <p:spPr>
          <a:xfrm>
            <a:off x="433137" y="259525"/>
            <a:ext cx="7038474" cy="15111829"/>
          </a:xfrm>
          <a:prstGeom prst="rect">
            <a:avLst/>
          </a:prstGeom>
          <a:noFill/>
        </p:spPr>
        <p:txBody>
          <a:bodyPr wrap="square">
            <a:spAutoFit/>
          </a:bodyPr>
          <a:lstStyle/>
          <a:p>
            <a:pPr>
              <a:buNone/>
            </a:pPr>
            <a:r>
              <a:rPr lang="en-US" sz="1600" b="1" dirty="0"/>
              <a:t>Published by:</a:t>
            </a:r>
            <a:r>
              <a:rPr lang="en-US" sz="1600" dirty="0"/>
              <a:t> KCC Companies</a:t>
            </a:r>
            <a:br>
              <a:rPr lang="en-US" sz="1600" dirty="0"/>
            </a:br>
            <a:r>
              <a:rPr lang="en-US" sz="1600" b="1" dirty="0"/>
              <a:t>Newsletter Name:</a:t>
            </a:r>
            <a:r>
              <a:rPr lang="en-US" sz="1600" dirty="0"/>
              <a:t> KCC Newsletter</a:t>
            </a:r>
            <a:br>
              <a:rPr lang="en-US" sz="1600" dirty="0"/>
            </a:br>
            <a:r>
              <a:rPr lang="en-US" sz="1600" b="1" dirty="0"/>
              <a:t>Issue:</a:t>
            </a:r>
            <a:r>
              <a:rPr lang="en-US" sz="1600" dirty="0"/>
              <a:t> March 2026 | Issue #3</a:t>
            </a:r>
            <a:br>
              <a:rPr lang="en-US" sz="1600" dirty="0"/>
            </a:br>
            <a:r>
              <a:rPr lang="en-US" sz="1600" b="1" dirty="0"/>
              <a:t>Frequency:</a:t>
            </a:r>
            <a:r>
              <a:rPr lang="en-US" sz="1600" dirty="0"/>
              <a:t> Monthly</a:t>
            </a:r>
            <a:br>
              <a:rPr lang="en-US" sz="1600" dirty="0"/>
            </a:br>
            <a:r>
              <a:rPr lang="en-US" sz="1600" b="1" dirty="0"/>
              <a:t>Audience:</a:t>
            </a:r>
            <a:r>
              <a:rPr lang="en-US" sz="1600" dirty="0"/>
              <a:t> Employees</a:t>
            </a:r>
            <a:br>
              <a:rPr lang="en-US" sz="1600" dirty="0"/>
            </a:br>
            <a:r>
              <a:rPr lang="en-US" sz="1600" b="1" dirty="0"/>
              <a:t>Produced by:</a:t>
            </a:r>
            <a:r>
              <a:rPr lang="en-US" sz="1600" dirty="0"/>
              <a:t> Communications Team</a:t>
            </a:r>
          </a:p>
          <a:p>
            <a:pPr>
              <a:buNone/>
            </a:pPr>
            <a:r>
              <a:rPr lang="en-US" sz="1600" i="1" dirty="0"/>
              <a:t>With appreciation to our leadership team and plant managers for their continued support of communication, safety, and growth across KCC.</a:t>
            </a:r>
          </a:p>
          <a:p>
            <a:pPr>
              <a:buNone/>
            </a:pPr>
            <a:endParaRPr lang="en-US" sz="1600" i="1" dirty="0"/>
          </a:p>
          <a:p>
            <a:pPr>
              <a:buNone/>
            </a:pPr>
            <a:r>
              <a:rPr lang="en-US" sz="1600" i="1" u="sng" dirty="0"/>
              <a:t>Additional thanks to the contributions provided by:</a:t>
            </a:r>
          </a:p>
          <a:p>
            <a:pPr>
              <a:buNone/>
            </a:pPr>
            <a:r>
              <a:rPr lang="en-US" sz="1600" dirty="0"/>
              <a:t>Kate Clyde</a:t>
            </a:r>
          </a:p>
          <a:p>
            <a:pPr>
              <a:buNone/>
            </a:pPr>
            <a:r>
              <a:rPr lang="en-US" sz="1600" dirty="0"/>
              <a:t>David Domine</a:t>
            </a:r>
          </a:p>
          <a:p>
            <a:pPr>
              <a:buNone/>
            </a:pPr>
            <a:r>
              <a:rPr lang="en-US" sz="1600" dirty="0"/>
              <a:t>Jeff Thomas</a:t>
            </a:r>
          </a:p>
          <a:p>
            <a:pPr>
              <a:buNone/>
            </a:pPr>
            <a:r>
              <a:rPr lang="en-US" sz="1600" dirty="0"/>
              <a:t>Tracy Palmer</a:t>
            </a:r>
          </a:p>
          <a:p>
            <a:pPr>
              <a:buNone/>
            </a:pPr>
            <a:r>
              <a:rPr lang="en-US" sz="1600" dirty="0"/>
              <a:t>Chris Cook</a:t>
            </a:r>
          </a:p>
          <a:p>
            <a:pPr>
              <a:buNone/>
            </a:pPr>
            <a:r>
              <a:rPr lang="en-US" sz="1600" dirty="0"/>
              <a:t>Gerardo Morena</a:t>
            </a:r>
          </a:p>
          <a:p>
            <a:pPr>
              <a:buNone/>
            </a:pPr>
            <a:r>
              <a:rPr lang="en-US" sz="1600" dirty="0"/>
              <a:t>Jeff Smith</a:t>
            </a:r>
          </a:p>
          <a:p>
            <a:pPr>
              <a:buNone/>
            </a:pPr>
            <a:r>
              <a:rPr lang="en-US" sz="1600" dirty="0"/>
              <a:t>Jeff </a:t>
            </a:r>
            <a:r>
              <a:rPr lang="en-US" sz="1600" dirty="0" err="1"/>
              <a:t>Balback</a:t>
            </a:r>
            <a:endParaRPr lang="en-US" sz="1600" dirty="0"/>
          </a:p>
          <a:p>
            <a:pPr>
              <a:buNone/>
            </a:pPr>
            <a:r>
              <a:rPr lang="en-US" sz="1600" dirty="0"/>
              <a:t>Sabrina Phelps</a:t>
            </a:r>
          </a:p>
          <a:p>
            <a:pPr>
              <a:buNone/>
            </a:pPr>
            <a:r>
              <a:rPr lang="en-US" sz="1600" dirty="0"/>
              <a:t>Tammy Mayfield</a:t>
            </a:r>
          </a:p>
          <a:p>
            <a:pPr>
              <a:buNone/>
            </a:pPr>
            <a:endParaRPr lang="en-US" sz="1600" dirty="0"/>
          </a:p>
          <a:p>
            <a:pPr>
              <a:buNone/>
            </a:pPr>
            <a:r>
              <a:rPr lang="en-US" sz="1600" b="1" dirty="0"/>
              <a:t>What’s Inside</a:t>
            </a:r>
          </a:p>
          <a:p>
            <a:pPr>
              <a:buNone/>
            </a:pPr>
            <a:endParaRPr lang="en-US" sz="1600" b="1" dirty="0"/>
          </a:p>
          <a:p>
            <a:r>
              <a:rPr lang="en-US" sz="1600" b="1" dirty="0"/>
              <a:t>Page 1</a:t>
            </a:r>
            <a:br>
              <a:rPr lang="en-US" sz="1600" dirty="0"/>
            </a:br>
            <a:r>
              <a:rPr lang="en-US" sz="1600" dirty="0"/>
              <a:t>• Message from the President – On the Front Lines with Joel</a:t>
            </a:r>
          </a:p>
          <a:p>
            <a:r>
              <a:rPr lang="en-US" sz="1600" dirty="0"/>
              <a:t>• Simpsonville Update</a:t>
            </a:r>
          </a:p>
          <a:p>
            <a:r>
              <a:rPr lang="en-US" sz="1600" dirty="0"/>
              <a:t>• New equipment Update: TRUMPF Tru Laser 3030</a:t>
            </a:r>
          </a:p>
          <a:p>
            <a:endParaRPr lang="en-US" sz="1600" dirty="0"/>
          </a:p>
          <a:p>
            <a:r>
              <a:rPr lang="en-US" sz="1600" b="1" dirty="0"/>
              <a:t>Page 2</a:t>
            </a:r>
            <a:br>
              <a:rPr lang="en-US" sz="1600" dirty="0"/>
            </a:br>
            <a:r>
              <a:rPr lang="en-US" sz="1600" dirty="0"/>
              <a:t>• Employee Spotlight – Gerardo Morena</a:t>
            </a:r>
            <a:br>
              <a:rPr lang="en-US" sz="1600" dirty="0"/>
            </a:br>
            <a:r>
              <a:rPr lang="en-US" sz="1600" dirty="0"/>
              <a:t>• Plant Spotlight – Technology Drive Plan</a:t>
            </a:r>
          </a:p>
          <a:p>
            <a:endParaRPr lang="en-US" sz="1600" dirty="0"/>
          </a:p>
          <a:p>
            <a:r>
              <a:rPr lang="en-US" sz="1600" b="1" dirty="0"/>
              <a:t>Page 3</a:t>
            </a:r>
            <a:br>
              <a:rPr lang="en-US" sz="1600" dirty="0"/>
            </a:br>
            <a:r>
              <a:rPr lang="en-US" sz="1600" dirty="0"/>
              <a:t>• Announcements N’ Stuff</a:t>
            </a:r>
            <a:br>
              <a:rPr lang="en-US" sz="1600" dirty="0"/>
            </a:br>
            <a:r>
              <a:rPr lang="en-US" sz="1600" dirty="0"/>
              <a:t>• Cook’s Corner</a:t>
            </a:r>
            <a:br>
              <a:rPr lang="en-US" sz="1600" dirty="0"/>
            </a:br>
            <a:r>
              <a:rPr lang="en-US" sz="1600" dirty="0"/>
              <a:t>• March Moments That Made History</a:t>
            </a:r>
          </a:p>
          <a:p>
            <a:endParaRPr lang="en-US" sz="1600" dirty="0"/>
          </a:p>
          <a:p>
            <a:r>
              <a:rPr lang="en-US" sz="1600" b="1" dirty="0"/>
              <a:t>Page 4</a:t>
            </a:r>
            <a:br>
              <a:rPr lang="en-US" sz="1600" dirty="0"/>
            </a:br>
            <a:r>
              <a:rPr lang="en-US" sz="1600" dirty="0"/>
              <a:t>• Operations in Action – Manufacturing Engineering</a:t>
            </a:r>
            <a:br>
              <a:rPr lang="en-US" sz="1600" dirty="0"/>
            </a:br>
            <a:r>
              <a:rPr lang="en-US" sz="1600" dirty="0"/>
              <a:t>• January Shipment Performance</a:t>
            </a:r>
            <a:br>
              <a:rPr lang="en-US" sz="1600" dirty="0"/>
            </a:br>
            <a:r>
              <a:rPr lang="en-US" sz="1600" dirty="0"/>
              <a:t>• Upcoming Company Survey</a:t>
            </a:r>
          </a:p>
          <a:p>
            <a:endParaRPr lang="en-US" sz="1600" dirty="0"/>
          </a:p>
          <a:p>
            <a:r>
              <a:rPr lang="en-US" sz="1600" b="1" dirty="0"/>
              <a:t>Page 5</a:t>
            </a:r>
            <a:br>
              <a:rPr lang="en-US" sz="1600" dirty="0"/>
            </a:br>
            <a:r>
              <a:rPr lang="en-US" sz="1600" dirty="0"/>
              <a:t>• February Announcements, Events &amp; Anniversaries</a:t>
            </a:r>
            <a:br>
              <a:rPr lang="en-US" sz="1600" dirty="0"/>
            </a:br>
            <a:r>
              <a:rPr lang="en-US" sz="1600" dirty="0"/>
              <a:t>• Upcoming Events</a:t>
            </a:r>
          </a:p>
          <a:p>
            <a:endParaRPr lang="en-US" sz="1600" dirty="0"/>
          </a:p>
          <a:p>
            <a:r>
              <a:rPr lang="en-US" sz="1600" b="1" dirty="0"/>
              <a:t>Page 6</a:t>
            </a:r>
            <a:br>
              <a:rPr lang="en-US" sz="1600" dirty="0"/>
            </a:br>
            <a:r>
              <a:rPr lang="en-US" sz="1600" dirty="0"/>
              <a:t>• Company Promotions</a:t>
            </a:r>
          </a:p>
          <a:p>
            <a:r>
              <a:rPr lang="en-US" sz="1600" dirty="0"/>
              <a:t>• Profound Musings…by Craig</a:t>
            </a:r>
          </a:p>
          <a:p>
            <a:endParaRPr lang="en-US" sz="1600" b="1" dirty="0"/>
          </a:p>
          <a:p>
            <a:r>
              <a:rPr lang="en-US" sz="1600" b="1" dirty="0"/>
              <a:t>Page 7</a:t>
            </a:r>
            <a:br>
              <a:rPr lang="en-US" sz="1600" dirty="0"/>
            </a:br>
            <a:r>
              <a:rPr lang="en-US" sz="1600" dirty="0"/>
              <a:t>• Safety Fix of the Month Winners – January 2026</a:t>
            </a:r>
          </a:p>
          <a:p>
            <a:endParaRPr lang="en-US" sz="1600" b="1" dirty="0"/>
          </a:p>
          <a:p>
            <a:r>
              <a:rPr lang="en-US" sz="1600" b="1" dirty="0"/>
              <a:t>Page 8</a:t>
            </a:r>
            <a:br>
              <a:rPr lang="en-US" sz="1600" dirty="0"/>
            </a:br>
            <a:r>
              <a:rPr lang="en-US" sz="1600" dirty="0"/>
              <a:t>• Question of the Month: Where to find Company Info</a:t>
            </a:r>
            <a:br>
              <a:rPr lang="en-US" sz="1600" dirty="0"/>
            </a:br>
            <a:endParaRPr lang="en-US" sz="1600" b="1" dirty="0"/>
          </a:p>
          <a:p>
            <a:r>
              <a:rPr lang="en-US" sz="1600" b="1" dirty="0"/>
              <a:t>Page 9</a:t>
            </a:r>
            <a:br>
              <a:rPr lang="en-US" sz="1600" dirty="0"/>
            </a:br>
            <a:r>
              <a:rPr lang="en-US" sz="1600" dirty="0"/>
              <a:t>• Pet Spotlight Features</a:t>
            </a:r>
          </a:p>
          <a:p>
            <a:endParaRPr lang="en-US" sz="1600" b="1" dirty="0"/>
          </a:p>
          <a:p>
            <a:r>
              <a:rPr lang="en-US" sz="1600" b="1" dirty="0"/>
              <a:t>Page 10</a:t>
            </a:r>
            <a:br>
              <a:rPr lang="en-US" sz="1600" dirty="0"/>
            </a:br>
            <a:r>
              <a:rPr lang="en-US" sz="1600" dirty="0"/>
              <a:t>• Company Calendar 2026</a:t>
            </a:r>
          </a:p>
        </p:txBody>
      </p:sp>
    </p:spTree>
    <p:extLst>
      <p:ext uri="{BB962C8B-B14F-4D97-AF65-F5344CB8AC3E}">
        <p14:creationId xmlns:p14="http://schemas.microsoft.com/office/powerpoint/2010/main" val="2808176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45D8ABC-D326-1326-8BC9-072B0AFF9DF4}"/>
              </a:ext>
            </a:extLst>
          </p:cNvPr>
          <p:cNvSpPr txBox="1"/>
          <p:nvPr/>
        </p:nvSpPr>
        <p:spPr>
          <a:xfrm>
            <a:off x="20320" y="1890533"/>
            <a:ext cx="10038080" cy="3724096"/>
          </a:xfrm>
          <a:prstGeom prst="rect">
            <a:avLst/>
          </a:prstGeom>
          <a:noFill/>
          <a:ln w="38100">
            <a:solidFill>
              <a:srgbClr val="002060"/>
            </a:solidFill>
          </a:ln>
        </p:spPr>
        <p:txBody>
          <a:bodyPr wrap="square" rtlCol="0">
            <a:spAutoFit/>
          </a:bodyPr>
          <a:lstStyle/>
          <a:p>
            <a:pPr algn="ctr"/>
            <a:r>
              <a:rPr lang="en-US" sz="3600" b="1" dirty="0">
                <a:solidFill>
                  <a:srgbClr val="002060"/>
                </a:solidFill>
              </a:rPr>
              <a:t>ON THE FRONT LINES WITH JOEL</a:t>
            </a: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a:p>
            <a:endParaRPr lang="en-US" sz="2000" b="1" dirty="0"/>
          </a:p>
        </p:txBody>
      </p:sp>
      <p:sp>
        <p:nvSpPr>
          <p:cNvPr id="26" name="TextBox 25">
            <a:extLst>
              <a:ext uri="{FF2B5EF4-FFF2-40B4-BE49-F238E27FC236}">
                <a16:creationId xmlns:a16="http://schemas.microsoft.com/office/drawing/2014/main" id="{FE80EA79-4EC4-A6C6-1FB1-E9EE8B12EFB1}"/>
              </a:ext>
            </a:extLst>
          </p:cNvPr>
          <p:cNvSpPr txBox="1"/>
          <p:nvPr/>
        </p:nvSpPr>
        <p:spPr>
          <a:xfrm>
            <a:off x="-42530" y="15127530"/>
            <a:ext cx="2776786" cy="400110"/>
          </a:xfrm>
          <a:prstGeom prst="rect">
            <a:avLst/>
          </a:prstGeom>
          <a:noFill/>
        </p:spPr>
        <p:txBody>
          <a:bodyPr wrap="none" rtlCol="0">
            <a:spAutoFit/>
          </a:bodyPr>
          <a:lstStyle/>
          <a:p>
            <a:r>
              <a:rPr lang="en-US" sz="2000" dirty="0"/>
              <a:t>MARCH 2026: ISSUE #3</a:t>
            </a:r>
          </a:p>
        </p:txBody>
      </p:sp>
      <p:sp>
        <p:nvSpPr>
          <p:cNvPr id="27" name="TextBox 26">
            <a:extLst>
              <a:ext uri="{FF2B5EF4-FFF2-40B4-BE49-F238E27FC236}">
                <a16:creationId xmlns:a16="http://schemas.microsoft.com/office/drawing/2014/main" id="{9EAEBA85-95E8-CF19-9CAB-0732AC6607AC}"/>
              </a:ext>
            </a:extLst>
          </p:cNvPr>
          <p:cNvSpPr txBox="1"/>
          <p:nvPr/>
        </p:nvSpPr>
        <p:spPr>
          <a:xfrm>
            <a:off x="9134180" y="15114571"/>
            <a:ext cx="996583" cy="400110"/>
          </a:xfrm>
          <a:prstGeom prst="rect">
            <a:avLst/>
          </a:prstGeom>
          <a:noFill/>
        </p:spPr>
        <p:txBody>
          <a:bodyPr wrap="square" rtlCol="0">
            <a:spAutoFit/>
          </a:bodyPr>
          <a:lstStyle/>
          <a:p>
            <a:r>
              <a:rPr lang="en-US" sz="2000" dirty="0"/>
              <a:t>PAGE 1</a:t>
            </a:r>
          </a:p>
        </p:txBody>
      </p:sp>
      <p:pic>
        <p:nvPicPr>
          <p:cNvPr id="28" name="Picture 27">
            <a:extLst>
              <a:ext uri="{FF2B5EF4-FFF2-40B4-BE49-F238E27FC236}">
                <a16:creationId xmlns:a16="http://schemas.microsoft.com/office/drawing/2014/main" id="{1089E20C-F8DC-448A-0653-546A5D792D6B}"/>
              </a:ext>
            </a:extLst>
          </p:cNvPr>
          <p:cNvPicPr>
            <a:picLocks noChangeAspect="1"/>
          </p:cNvPicPr>
          <p:nvPr/>
        </p:nvPicPr>
        <p:blipFill>
          <a:blip r:embed="rId2"/>
          <a:stretch>
            <a:fillRect/>
          </a:stretch>
        </p:blipFill>
        <p:spPr>
          <a:xfrm>
            <a:off x="741315" y="96841"/>
            <a:ext cx="8413209" cy="1371719"/>
          </a:xfrm>
          <a:prstGeom prst="rect">
            <a:avLst/>
          </a:prstGeom>
        </p:spPr>
      </p:pic>
      <p:pic>
        <p:nvPicPr>
          <p:cNvPr id="12" name="Picture 11">
            <a:extLst>
              <a:ext uri="{FF2B5EF4-FFF2-40B4-BE49-F238E27FC236}">
                <a16:creationId xmlns:a16="http://schemas.microsoft.com/office/drawing/2014/main" id="{5F405A41-8783-50C1-C7BF-C05F576A07F9}"/>
              </a:ext>
            </a:extLst>
          </p:cNvPr>
          <p:cNvPicPr>
            <a:picLocks noChangeAspect="1"/>
          </p:cNvPicPr>
          <p:nvPr/>
        </p:nvPicPr>
        <p:blipFill>
          <a:blip r:embed="rId3"/>
          <a:stretch>
            <a:fillRect/>
          </a:stretch>
        </p:blipFill>
        <p:spPr>
          <a:xfrm>
            <a:off x="6010822" y="2560507"/>
            <a:ext cx="1901393" cy="1297480"/>
          </a:xfrm>
          <a:prstGeom prst="rect">
            <a:avLst/>
          </a:prstGeom>
        </p:spPr>
      </p:pic>
      <p:pic>
        <p:nvPicPr>
          <p:cNvPr id="38" name="Picture 37">
            <a:extLst>
              <a:ext uri="{FF2B5EF4-FFF2-40B4-BE49-F238E27FC236}">
                <a16:creationId xmlns:a16="http://schemas.microsoft.com/office/drawing/2014/main" id="{77E0FAE1-ADA4-5F2D-12DB-543BCC19B8E4}"/>
              </a:ext>
            </a:extLst>
          </p:cNvPr>
          <p:cNvPicPr>
            <a:picLocks noChangeAspect="1"/>
          </p:cNvPicPr>
          <p:nvPr/>
        </p:nvPicPr>
        <p:blipFill>
          <a:blip r:embed="rId4"/>
          <a:stretch>
            <a:fillRect/>
          </a:stretch>
        </p:blipFill>
        <p:spPr>
          <a:xfrm>
            <a:off x="8011695" y="2524785"/>
            <a:ext cx="1931184" cy="1315918"/>
          </a:xfrm>
          <a:prstGeom prst="rect">
            <a:avLst/>
          </a:prstGeom>
        </p:spPr>
      </p:pic>
      <p:pic>
        <p:nvPicPr>
          <p:cNvPr id="40" name="Picture 39">
            <a:extLst>
              <a:ext uri="{FF2B5EF4-FFF2-40B4-BE49-F238E27FC236}">
                <a16:creationId xmlns:a16="http://schemas.microsoft.com/office/drawing/2014/main" id="{F2D0127F-EF87-BA43-5E9D-0FAC8E0051FB}"/>
              </a:ext>
            </a:extLst>
          </p:cNvPr>
          <p:cNvPicPr>
            <a:picLocks noChangeAspect="1"/>
          </p:cNvPicPr>
          <p:nvPr/>
        </p:nvPicPr>
        <p:blipFill>
          <a:blip r:embed="rId5"/>
          <a:stretch>
            <a:fillRect/>
          </a:stretch>
        </p:blipFill>
        <p:spPr>
          <a:xfrm>
            <a:off x="7626212" y="3926137"/>
            <a:ext cx="2316667" cy="1544443"/>
          </a:xfrm>
          <a:prstGeom prst="rect">
            <a:avLst/>
          </a:prstGeom>
        </p:spPr>
      </p:pic>
      <p:pic>
        <p:nvPicPr>
          <p:cNvPr id="41" name="Picture 40">
            <a:extLst>
              <a:ext uri="{FF2B5EF4-FFF2-40B4-BE49-F238E27FC236}">
                <a16:creationId xmlns:a16="http://schemas.microsoft.com/office/drawing/2014/main" id="{A912835D-20AB-4BC7-D7A8-635AF66DDDD2}"/>
              </a:ext>
            </a:extLst>
          </p:cNvPr>
          <p:cNvPicPr>
            <a:picLocks noChangeAspect="1"/>
          </p:cNvPicPr>
          <p:nvPr/>
        </p:nvPicPr>
        <p:blipFill>
          <a:blip r:embed="rId6"/>
          <a:stretch>
            <a:fillRect/>
          </a:stretch>
        </p:blipFill>
        <p:spPr>
          <a:xfrm>
            <a:off x="5235994" y="3926138"/>
            <a:ext cx="2316663" cy="1544442"/>
          </a:xfrm>
          <a:prstGeom prst="rect">
            <a:avLst/>
          </a:prstGeom>
        </p:spPr>
      </p:pic>
      <p:pic>
        <p:nvPicPr>
          <p:cNvPr id="42" name="Picture 41">
            <a:extLst>
              <a:ext uri="{FF2B5EF4-FFF2-40B4-BE49-F238E27FC236}">
                <a16:creationId xmlns:a16="http://schemas.microsoft.com/office/drawing/2014/main" id="{31C73614-D54F-2784-63E0-CFDAFF3B0A13}"/>
              </a:ext>
            </a:extLst>
          </p:cNvPr>
          <p:cNvPicPr>
            <a:picLocks noChangeAspect="1"/>
          </p:cNvPicPr>
          <p:nvPr/>
        </p:nvPicPr>
        <p:blipFill>
          <a:blip r:embed="rId7"/>
          <a:stretch>
            <a:fillRect/>
          </a:stretch>
        </p:blipFill>
        <p:spPr>
          <a:xfrm>
            <a:off x="4037403" y="2553246"/>
            <a:ext cx="1931185" cy="1287457"/>
          </a:xfrm>
          <a:prstGeom prst="rect">
            <a:avLst/>
          </a:prstGeom>
        </p:spPr>
      </p:pic>
      <p:pic>
        <p:nvPicPr>
          <p:cNvPr id="43" name="Picture 42">
            <a:extLst>
              <a:ext uri="{FF2B5EF4-FFF2-40B4-BE49-F238E27FC236}">
                <a16:creationId xmlns:a16="http://schemas.microsoft.com/office/drawing/2014/main" id="{0844B675-C98A-2FA3-7A9B-26855D53B6C1}"/>
              </a:ext>
            </a:extLst>
          </p:cNvPr>
          <p:cNvPicPr>
            <a:picLocks noChangeAspect="1"/>
          </p:cNvPicPr>
          <p:nvPr/>
        </p:nvPicPr>
        <p:blipFill>
          <a:blip r:embed="rId8"/>
          <a:stretch>
            <a:fillRect/>
          </a:stretch>
        </p:blipFill>
        <p:spPr>
          <a:xfrm>
            <a:off x="2867978" y="3926137"/>
            <a:ext cx="2290739" cy="1527159"/>
          </a:xfrm>
          <a:prstGeom prst="rect">
            <a:avLst/>
          </a:prstGeom>
        </p:spPr>
      </p:pic>
      <p:sp>
        <p:nvSpPr>
          <p:cNvPr id="44" name="TextBox 43">
            <a:extLst>
              <a:ext uri="{FF2B5EF4-FFF2-40B4-BE49-F238E27FC236}">
                <a16:creationId xmlns:a16="http://schemas.microsoft.com/office/drawing/2014/main" id="{00384E5D-04B9-5AA6-5614-B8CBF6C18097}"/>
              </a:ext>
            </a:extLst>
          </p:cNvPr>
          <p:cNvSpPr txBox="1"/>
          <p:nvPr/>
        </p:nvSpPr>
        <p:spPr>
          <a:xfrm>
            <a:off x="48933" y="2384069"/>
            <a:ext cx="4038094" cy="1569660"/>
          </a:xfrm>
          <a:prstGeom prst="rect">
            <a:avLst/>
          </a:prstGeom>
          <a:noFill/>
        </p:spPr>
        <p:txBody>
          <a:bodyPr wrap="square" rtlCol="0">
            <a:spAutoFit/>
          </a:bodyPr>
          <a:lstStyle/>
          <a:p>
            <a:r>
              <a:rPr lang="en-US" sz="1600" dirty="0"/>
              <a:t>Joel spent time on the floor last month, connecting directly with the people who power our operations every day. The visit included walking the production lines, observing processes up close, and having open one-on-one conversations </a:t>
            </a:r>
          </a:p>
        </p:txBody>
      </p:sp>
      <p:sp>
        <p:nvSpPr>
          <p:cNvPr id="46" name="TextBox 45">
            <a:extLst>
              <a:ext uri="{FF2B5EF4-FFF2-40B4-BE49-F238E27FC236}">
                <a16:creationId xmlns:a16="http://schemas.microsoft.com/office/drawing/2014/main" id="{D42E0407-D565-BD3A-12F3-C90FD8E9D442}"/>
              </a:ext>
            </a:extLst>
          </p:cNvPr>
          <p:cNvSpPr txBox="1"/>
          <p:nvPr/>
        </p:nvSpPr>
        <p:spPr>
          <a:xfrm>
            <a:off x="25677" y="3829885"/>
            <a:ext cx="2869705" cy="1815882"/>
          </a:xfrm>
          <a:prstGeom prst="rect">
            <a:avLst/>
          </a:prstGeom>
          <a:noFill/>
        </p:spPr>
        <p:txBody>
          <a:bodyPr wrap="square" rtlCol="0">
            <a:spAutoFit/>
          </a:bodyPr>
          <a:lstStyle/>
          <a:p>
            <a:r>
              <a:rPr lang="en-US" sz="1600" dirty="0"/>
              <a:t>with team members across departments. Employees were encouraged to share ideas, ask questions, and talk about their daily work. Strong teams on the front line drive our success!!</a:t>
            </a:r>
            <a:endParaRPr lang="en-US" dirty="0"/>
          </a:p>
        </p:txBody>
      </p:sp>
      <p:sp>
        <p:nvSpPr>
          <p:cNvPr id="48" name="TextBox 47">
            <a:extLst>
              <a:ext uri="{FF2B5EF4-FFF2-40B4-BE49-F238E27FC236}">
                <a16:creationId xmlns:a16="http://schemas.microsoft.com/office/drawing/2014/main" id="{A25752BB-AE37-126C-BB23-75C2ABDB9E58}"/>
              </a:ext>
            </a:extLst>
          </p:cNvPr>
          <p:cNvSpPr txBox="1"/>
          <p:nvPr/>
        </p:nvSpPr>
        <p:spPr>
          <a:xfrm>
            <a:off x="153467" y="13968566"/>
            <a:ext cx="9606641" cy="461665"/>
          </a:xfrm>
          <a:prstGeom prst="rect">
            <a:avLst/>
          </a:prstGeom>
          <a:solidFill>
            <a:schemeClr val="tx2">
              <a:lumMod val="75000"/>
              <a:lumOff val="25000"/>
            </a:schemeClr>
          </a:solidFill>
          <a:ln>
            <a:solidFill>
              <a:srgbClr val="002060"/>
            </a:solidFill>
          </a:ln>
        </p:spPr>
        <p:txBody>
          <a:bodyPr wrap="square">
            <a:spAutoFit/>
          </a:bodyPr>
          <a:lstStyle/>
          <a:p>
            <a:pPr algn="ctr"/>
            <a:r>
              <a:rPr lang="en-US" sz="2400" dirty="0">
                <a:solidFill>
                  <a:schemeClr val="bg1"/>
                </a:solidFill>
              </a:rPr>
              <a:t>“Work hard in silence. Let success make the noise.” — Frank Ocean</a:t>
            </a:r>
          </a:p>
        </p:txBody>
      </p:sp>
      <p:sp>
        <p:nvSpPr>
          <p:cNvPr id="11" name="Rectangle 10">
            <a:extLst>
              <a:ext uri="{FF2B5EF4-FFF2-40B4-BE49-F238E27FC236}">
                <a16:creationId xmlns:a16="http://schemas.microsoft.com/office/drawing/2014/main" id="{9A82403D-E589-E9CF-5215-0EA84F01A99E}"/>
              </a:ext>
            </a:extLst>
          </p:cNvPr>
          <p:cNvSpPr/>
          <p:nvPr/>
        </p:nvSpPr>
        <p:spPr>
          <a:xfrm>
            <a:off x="48932" y="8007404"/>
            <a:ext cx="7350223" cy="5916557"/>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7EEAD44-64E1-4AFA-9CCE-B641AC5D6FA3}"/>
              </a:ext>
            </a:extLst>
          </p:cNvPr>
          <p:cNvSpPr txBox="1"/>
          <p:nvPr/>
        </p:nvSpPr>
        <p:spPr>
          <a:xfrm>
            <a:off x="3163407" y="5602482"/>
            <a:ext cx="4145174" cy="523220"/>
          </a:xfrm>
          <a:prstGeom prst="rect">
            <a:avLst/>
          </a:prstGeom>
          <a:noFill/>
        </p:spPr>
        <p:txBody>
          <a:bodyPr wrap="none" rtlCol="0">
            <a:spAutoFit/>
          </a:bodyPr>
          <a:lstStyle/>
          <a:p>
            <a:r>
              <a:rPr lang="en-US" sz="2800" b="1" dirty="0">
                <a:solidFill>
                  <a:srgbClr val="002060"/>
                </a:solidFill>
              </a:rPr>
              <a:t>SIMPSONVILLE UPDATE:</a:t>
            </a:r>
          </a:p>
        </p:txBody>
      </p:sp>
      <p:sp>
        <p:nvSpPr>
          <p:cNvPr id="15" name="TextBox 14">
            <a:extLst>
              <a:ext uri="{FF2B5EF4-FFF2-40B4-BE49-F238E27FC236}">
                <a16:creationId xmlns:a16="http://schemas.microsoft.com/office/drawing/2014/main" id="{0200930C-9F7F-7540-6D11-2261E7C04CC1}"/>
              </a:ext>
            </a:extLst>
          </p:cNvPr>
          <p:cNvSpPr txBox="1"/>
          <p:nvPr/>
        </p:nvSpPr>
        <p:spPr>
          <a:xfrm>
            <a:off x="48931" y="5968271"/>
            <a:ext cx="9893948" cy="2031325"/>
          </a:xfrm>
          <a:prstGeom prst="rect">
            <a:avLst/>
          </a:prstGeom>
          <a:noFill/>
        </p:spPr>
        <p:txBody>
          <a:bodyPr wrap="square">
            <a:spAutoFit/>
          </a:bodyPr>
          <a:lstStyle/>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There’s a lot of progress happening at our new Headquarters building. Furniture is arriving daily, carpet is being installed in several areas, and the office glass walls are going up. Painting continues throughout the space as we move closer to completion.</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Most exciting of all, we’ve had our first employees move into the tower and begin working from the new building. It’s great to see the space being used and coming to life.</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Each week brings noticeable progress, and we’re looking forward to sharing more updates as additional teams prepare to move in.</a:t>
            </a:r>
          </a:p>
        </p:txBody>
      </p:sp>
      <p:pic>
        <p:nvPicPr>
          <p:cNvPr id="17" name="Picture 16">
            <a:extLst>
              <a:ext uri="{FF2B5EF4-FFF2-40B4-BE49-F238E27FC236}">
                <a16:creationId xmlns:a16="http://schemas.microsoft.com/office/drawing/2014/main" id="{4269053C-15F2-24D8-862B-1E676D8DA6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2657" y="8046452"/>
            <a:ext cx="2364627" cy="1576418"/>
          </a:xfrm>
          <a:prstGeom prst="rect">
            <a:avLst/>
          </a:prstGeom>
        </p:spPr>
      </p:pic>
      <p:pic>
        <p:nvPicPr>
          <p:cNvPr id="20" name="Picture 19">
            <a:extLst>
              <a:ext uri="{FF2B5EF4-FFF2-40B4-BE49-F238E27FC236}">
                <a16:creationId xmlns:a16="http://schemas.microsoft.com/office/drawing/2014/main" id="{228CC554-AEE8-FFD0-DE22-3C49AF4587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2657" y="10085141"/>
            <a:ext cx="2364627" cy="1576418"/>
          </a:xfrm>
          <a:prstGeom prst="rect">
            <a:avLst/>
          </a:prstGeom>
        </p:spPr>
      </p:pic>
      <p:pic>
        <p:nvPicPr>
          <p:cNvPr id="21" name="Picture 20">
            <a:extLst>
              <a:ext uri="{FF2B5EF4-FFF2-40B4-BE49-F238E27FC236}">
                <a16:creationId xmlns:a16="http://schemas.microsoft.com/office/drawing/2014/main" id="{852E61B7-BF80-B9F9-22E6-A5AEF98BC56F}"/>
              </a:ext>
            </a:extLst>
          </p:cNvPr>
          <p:cNvPicPr>
            <a:picLocks noChangeAspect="1"/>
          </p:cNvPicPr>
          <p:nvPr/>
        </p:nvPicPr>
        <p:blipFill>
          <a:blip r:embed="rId11"/>
          <a:stretch>
            <a:fillRect/>
          </a:stretch>
        </p:blipFill>
        <p:spPr>
          <a:xfrm>
            <a:off x="7552655" y="12188528"/>
            <a:ext cx="2364629" cy="1662973"/>
          </a:xfrm>
          <a:prstGeom prst="rect">
            <a:avLst/>
          </a:prstGeom>
        </p:spPr>
      </p:pic>
      <p:pic>
        <p:nvPicPr>
          <p:cNvPr id="2" name="Picture 1">
            <a:extLst>
              <a:ext uri="{FF2B5EF4-FFF2-40B4-BE49-F238E27FC236}">
                <a16:creationId xmlns:a16="http://schemas.microsoft.com/office/drawing/2014/main" id="{A125C8EE-52F0-450C-5A33-F7C076C187B2}"/>
              </a:ext>
            </a:extLst>
          </p:cNvPr>
          <p:cNvPicPr>
            <a:picLocks noChangeAspect="1"/>
          </p:cNvPicPr>
          <p:nvPr/>
        </p:nvPicPr>
        <p:blipFill>
          <a:blip r:embed="rId12"/>
          <a:stretch>
            <a:fillRect/>
          </a:stretch>
        </p:blipFill>
        <p:spPr>
          <a:xfrm>
            <a:off x="187086" y="8147417"/>
            <a:ext cx="7167465" cy="5551453"/>
          </a:xfrm>
          <a:prstGeom prst="rect">
            <a:avLst/>
          </a:prstGeom>
        </p:spPr>
      </p:pic>
    </p:spTree>
    <p:extLst>
      <p:ext uri="{BB962C8B-B14F-4D97-AF65-F5344CB8AC3E}">
        <p14:creationId xmlns:p14="http://schemas.microsoft.com/office/powerpoint/2010/main" val="850037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A5516-ABC7-65F9-29C4-A6232A597D2B}"/>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A0E4016-7B99-735C-BFCD-E6555B016D35}"/>
              </a:ext>
            </a:extLst>
          </p:cNvPr>
          <p:cNvSpPr txBox="1"/>
          <p:nvPr/>
        </p:nvSpPr>
        <p:spPr>
          <a:xfrm>
            <a:off x="9106879" y="15127530"/>
            <a:ext cx="977896" cy="400110"/>
          </a:xfrm>
          <a:prstGeom prst="rect">
            <a:avLst/>
          </a:prstGeom>
          <a:noFill/>
        </p:spPr>
        <p:txBody>
          <a:bodyPr wrap="none" rtlCol="0">
            <a:spAutoFit/>
          </a:bodyPr>
          <a:lstStyle/>
          <a:p>
            <a:r>
              <a:rPr lang="en-US" sz="2000" dirty="0"/>
              <a:t>PAGE 2</a:t>
            </a:r>
          </a:p>
        </p:txBody>
      </p:sp>
      <p:sp>
        <p:nvSpPr>
          <p:cNvPr id="12" name="TextBox 11">
            <a:extLst>
              <a:ext uri="{FF2B5EF4-FFF2-40B4-BE49-F238E27FC236}">
                <a16:creationId xmlns:a16="http://schemas.microsoft.com/office/drawing/2014/main" id="{DDB3E52A-A89F-3799-0FB1-1D013C0C2B5C}"/>
              </a:ext>
            </a:extLst>
          </p:cNvPr>
          <p:cNvSpPr txBox="1"/>
          <p:nvPr/>
        </p:nvSpPr>
        <p:spPr>
          <a:xfrm>
            <a:off x="5224026" y="1671951"/>
            <a:ext cx="4860749" cy="615553"/>
          </a:xfrm>
          <a:prstGeom prst="rect">
            <a:avLst/>
          </a:prstGeom>
          <a:noFill/>
        </p:spPr>
        <p:txBody>
          <a:bodyPr wrap="square" rtlCol="0">
            <a:spAutoFit/>
          </a:bodyPr>
          <a:lstStyle/>
          <a:p>
            <a:pPr algn="ctr"/>
            <a:r>
              <a:rPr lang="en-US" sz="3400" dirty="0">
                <a:solidFill>
                  <a:srgbClr val="002060"/>
                </a:solidFill>
              </a:rPr>
              <a:t>EMPLOYEE SPOTLIGHT</a:t>
            </a:r>
          </a:p>
        </p:txBody>
      </p:sp>
      <p:sp>
        <p:nvSpPr>
          <p:cNvPr id="13" name="TextBox 12">
            <a:extLst>
              <a:ext uri="{FF2B5EF4-FFF2-40B4-BE49-F238E27FC236}">
                <a16:creationId xmlns:a16="http://schemas.microsoft.com/office/drawing/2014/main" id="{1CB86908-9DEF-0C6D-025B-2090F453F599}"/>
              </a:ext>
            </a:extLst>
          </p:cNvPr>
          <p:cNvSpPr txBox="1"/>
          <p:nvPr/>
        </p:nvSpPr>
        <p:spPr>
          <a:xfrm flipH="1">
            <a:off x="7331815" y="2318282"/>
            <a:ext cx="2631440" cy="1200329"/>
          </a:xfrm>
          <a:prstGeom prst="rect">
            <a:avLst/>
          </a:prstGeom>
          <a:noFill/>
        </p:spPr>
        <p:txBody>
          <a:bodyPr wrap="square" rtlCol="0">
            <a:spAutoFit/>
          </a:bodyPr>
          <a:lstStyle/>
          <a:p>
            <a:r>
              <a:rPr lang="en-US" b="1" dirty="0"/>
              <a:t>Gerardo Morena</a:t>
            </a:r>
          </a:p>
          <a:p>
            <a:r>
              <a:rPr lang="en-US" dirty="0"/>
              <a:t>Team Leader, Line C</a:t>
            </a:r>
          </a:p>
          <a:p>
            <a:r>
              <a:rPr lang="en-US" dirty="0"/>
              <a:t>Technology Plant</a:t>
            </a:r>
          </a:p>
          <a:p>
            <a:r>
              <a:rPr lang="en-US" dirty="0"/>
              <a:t>Years at KCC: 1.5 years</a:t>
            </a:r>
          </a:p>
        </p:txBody>
      </p:sp>
      <p:sp>
        <p:nvSpPr>
          <p:cNvPr id="14" name="Rectangle 13">
            <a:extLst>
              <a:ext uri="{FF2B5EF4-FFF2-40B4-BE49-F238E27FC236}">
                <a16:creationId xmlns:a16="http://schemas.microsoft.com/office/drawing/2014/main" id="{BDF19DDB-A83B-D90D-98DE-2B25471AB702}"/>
              </a:ext>
            </a:extLst>
          </p:cNvPr>
          <p:cNvSpPr/>
          <p:nvPr/>
        </p:nvSpPr>
        <p:spPr>
          <a:xfrm>
            <a:off x="5285782" y="3705181"/>
            <a:ext cx="4651770" cy="10661857"/>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600" dirty="0">
              <a:solidFill>
                <a:srgbClr val="002060"/>
              </a:solidFill>
            </a:endParaRPr>
          </a:p>
        </p:txBody>
      </p:sp>
      <p:sp>
        <p:nvSpPr>
          <p:cNvPr id="58" name="Rectangle 57">
            <a:extLst>
              <a:ext uri="{FF2B5EF4-FFF2-40B4-BE49-F238E27FC236}">
                <a16:creationId xmlns:a16="http://schemas.microsoft.com/office/drawing/2014/main" id="{61372437-F26F-00B4-7C26-B76F6A8716CC}"/>
              </a:ext>
            </a:extLst>
          </p:cNvPr>
          <p:cNvSpPr/>
          <p:nvPr/>
        </p:nvSpPr>
        <p:spPr>
          <a:xfrm>
            <a:off x="5224026" y="1649649"/>
            <a:ext cx="4775282" cy="11192878"/>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59">
            <a:extLst>
              <a:ext uri="{FF2B5EF4-FFF2-40B4-BE49-F238E27FC236}">
                <a16:creationId xmlns:a16="http://schemas.microsoft.com/office/drawing/2014/main" id="{8B15AB8A-7D7B-1786-958F-A2CFA0FE8A44}"/>
              </a:ext>
            </a:extLst>
          </p:cNvPr>
          <p:cNvPicPr>
            <a:picLocks noChangeAspect="1"/>
          </p:cNvPicPr>
          <p:nvPr/>
        </p:nvPicPr>
        <p:blipFill>
          <a:blip r:embed="rId2"/>
          <a:stretch>
            <a:fillRect/>
          </a:stretch>
        </p:blipFill>
        <p:spPr>
          <a:xfrm>
            <a:off x="741315" y="96841"/>
            <a:ext cx="8413209" cy="1371719"/>
          </a:xfrm>
          <a:prstGeom prst="rect">
            <a:avLst/>
          </a:prstGeom>
        </p:spPr>
      </p:pic>
      <p:sp>
        <p:nvSpPr>
          <p:cNvPr id="2055" name="Rectangle 2054">
            <a:extLst>
              <a:ext uri="{FF2B5EF4-FFF2-40B4-BE49-F238E27FC236}">
                <a16:creationId xmlns:a16="http://schemas.microsoft.com/office/drawing/2014/main" id="{3C71ACFE-FB3A-0050-17F7-353FB43202F8}"/>
              </a:ext>
            </a:extLst>
          </p:cNvPr>
          <p:cNvSpPr/>
          <p:nvPr/>
        </p:nvSpPr>
        <p:spPr>
          <a:xfrm>
            <a:off x="59092" y="4951651"/>
            <a:ext cx="5079467" cy="9806340"/>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8D5EF3A8-EF95-6E69-FE20-5050D08817E7}"/>
              </a:ext>
            </a:extLst>
          </p:cNvPr>
          <p:cNvSpPr/>
          <p:nvPr/>
        </p:nvSpPr>
        <p:spPr>
          <a:xfrm>
            <a:off x="59092" y="1625448"/>
            <a:ext cx="5079467" cy="32477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The only place where success comes before work is in the dictionary.</a:t>
            </a:r>
          </a:p>
          <a:p>
            <a:pPr algn="ctr"/>
            <a:endParaRPr lang="en-US" sz="2000" dirty="0"/>
          </a:p>
          <a:p>
            <a:pPr algn="ctr"/>
            <a:r>
              <a:rPr lang="en-US" sz="2000" dirty="0"/>
              <a:t>- Vidal Sassoon</a:t>
            </a:r>
          </a:p>
        </p:txBody>
      </p:sp>
      <p:sp>
        <p:nvSpPr>
          <p:cNvPr id="3" name="TextBox 2">
            <a:extLst>
              <a:ext uri="{FF2B5EF4-FFF2-40B4-BE49-F238E27FC236}">
                <a16:creationId xmlns:a16="http://schemas.microsoft.com/office/drawing/2014/main" id="{0CF18B17-0B41-04DB-D11C-7AA783B19522}"/>
              </a:ext>
            </a:extLst>
          </p:cNvPr>
          <p:cNvSpPr txBox="1"/>
          <p:nvPr/>
        </p:nvSpPr>
        <p:spPr>
          <a:xfrm>
            <a:off x="82355" y="4930386"/>
            <a:ext cx="5103626" cy="9260997"/>
          </a:xfrm>
          <a:prstGeom prst="rect">
            <a:avLst/>
          </a:prstGeom>
          <a:noFill/>
        </p:spPr>
        <p:txBody>
          <a:bodyPr wrap="square">
            <a:spAutoFit/>
          </a:bodyPr>
          <a:lstStyle/>
          <a:p>
            <a:pPr marL="0" marR="0" algn="ctr">
              <a:lnSpc>
                <a:spcPct val="115000"/>
              </a:lnSpc>
              <a:buNone/>
            </a:pPr>
            <a:r>
              <a:rPr lang="en-US" sz="2800" b="1" kern="0" dirty="0">
                <a:solidFill>
                  <a:srgbClr val="002060"/>
                </a:solidFill>
                <a:effectLst/>
                <a:latin typeface="Calibri" panose="020F0502020204030204" pitchFamily="34" charset="0"/>
                <a:ea typeface="MS Gothic" panose="020B0609070205080204" pitchFamily="49" charset="-128"/>
                <a:cs typeface="Times New Roman" panose="02020603050405020304" pitchFamily="18" charset="0"/>
              </a:rPr>
              <a:t>PLANT SPOTLIGHT</a:t>
            </a:r>
          </a:p>
          <a:p>
            <a:pPr marL="0" marR="0" algn="ctr">
              <a:lnSpc>
                <a:spcPct val="115000"/>
              </a:lnSpc>
              <a:buNone/>
            </a:pPr>
            <a:r>
              <a:rPr lang="en-US" sz="2400" b="1" kern="0" dirty="0">
                <a:solidFill>
                  <a:srgbClr val="002060"/>
                </a:solidFill>
                <a:effectLst/>
                <a:latin typeface="Calibri" panose="020F0502020204030204" pitchFamily="34" charset="0"/>
                <a:ea typeface="MS Gothic" panose="020B0609070205080204" pitchFamily="49" charset="-128"/>
                <a:cs typeface="Times New Roman" panose="02020603050405020304" pitchFamily="18" charset="0"/>
              </a:rPr>
              <a:t>TECHNOLOGY DRIVE PLAN</a:t>
            </a:r>
          </a:p>
          <a:p>
            <a:pPr marL="0" marR="0" algn="ctr">
              <a:buNone/>
            </a:pPr>
            <a:endParaRPr lang="en-US" sz="2400" b="1" kern="0" dirty="0">
              <a:solidFill>
                <a:srgbClr val="002060"/>
              </a:solidFill>
              <a:effectLst/>
              <a:latin typeface="Calibri" panose="020F0502020204030204" pitchFamily="34" charset="0"/>
              <a:ea typeface="MS Gothic" panose="020B0609070205080204" pitchFamily="49" charset="-128"/>
              <a:cs typeface="Times New Roman" panose="02020603050405020304" pitchFamily="18" charset="0"/>
            </a:endParaRPr>
          </a:p>
          <a:p>
            <a:r>
              <a:rPr lang="en-US" sz="1600" b="1" dirty="0"/>
              <a:t>1. Key Wins &amp; Highlights</a:t>
            </a:r>
          </a:p>
          <a:p>
            <a:r>
              <a:rPr lang="en-US" sz="1600" dirty="0"/>
              <a:t>Our OTS improved from 73.75% in Q3 2005 to 97.67% in Q4 2005. In 2025 we produced over $200M in Horizon units for the first time. </a:t>
            </a:r>
          </a:p>
          <a:p>
            <a:r>
              <a:rPr lang="en-US" sz="1600" dirty="0"/>
              <a:t>We produced a record 3164 Horizon units in 2025.</a:t>
            </a:r>
          </a:p>
          <a:p>
            <a:endParaRPr lang="en-US" sz="1600" b="1" dirty="0"/>
          </a:p>
          <a:p>
            <a:r>
              <a:rPr lang="en-US" sz="1600" b="1" dirty="0"/>
              <a:t>2. What We’re Working On Now</a:t>
            </a:r>
          </a:p>
          <a:p>
            <a:r>
              <a:rPr lang="en-US" sz="1600" dirty="0"/>
              <a:t>We have put in five concrete pads at Technology for new Metal Forming equipment. All equipment will be Trumpf. It will include a laser (now installed), stand-alone panel bender and three press brakes with tool changers. The schedule of equipment is not finalized but it started last month and should be complete in June. </a:t>
            </a:r>
          </a:p>
          <a:p>
            <a:endParaRPr lang="en-US" sz="1600" b="1" dirty="0"/>
          </a:p>
          <a:p>
            <a:r>
              <a:rPr lang="en-US" sz="1600" b="1" dirty="0"/>
              <a:t>3. What’s Coming Next?</a:t>
            </a:r>
          </a:p>
          <a:p>
            <a:r>
              <a:rPr lang="en-US" sz="1600" dirty="0"/>
              <a:t>We are adding additional 3</a:t>
            </a:r>
            <a:r>
              <a:rPr lang="en-US" sz="1600" baseline="30000" dirty="0"/>
              <a:t>rd</a:t>
            </a:r>
            <a:r>
              <a:rPr lang="en-US" sz="1600" dirty="0"/>
              <a:t> shift areas in Assembly. These areas include Line C and most subassemblies. </a:t>
            </a:r>
          </a:p>
          <a:p>
            <a:r>
              <a:rPr lang="en-US" sz="1600" dirty="0"/>
              <a:t>We will finish the three NVIRIQ prototype units in February. We hope to start production in March. These units will go down Line A.</a:t>
            </a:r>
          </a:p>
          <a:p>
            <a:endParaRPr lang="en-US" sz="1600" b="1" dirty="0"/>
          </a:p>
          <a:p>
            <a:r>
              <a:rPr lang="en-US" sz="1600" b="1" dirty="0"/>
              <a:t>4. People &amp; Recognition</a:t>
            </a:r>
          </a:p>
          <a:p>
            <a:r>
              <a:rPr lang="en-US" sz="1600" dirty="0"/>
              <a:t>There are a lot of additions and movements. We are adding 83 hourly positions total for Metal Forming and Assembly. All positions should be in place by 6/1. </a:t>
            </a:r>
          </a:p>
          <a:p>
            <a:r>
              <a:rPr lang="en-US" sz="1600" dirty="0"/>
              <a:t>We are adding two supervisor positions in Metal Forming. These supervisors will be on 2</a:t>
            </a:r>
            <a:r>
              <a:rPr lang="en-US" sz="1600" baseline="30000" dirty="0"/>
              <a:t>nd</a:t>
            </a:r>
            <a:r>
              <a:rPr lang="en-US" sz="1600" dirty="0"/>
              <a:t> and 3</a:t>
            </a:r>
            <a:r>
              <a:rPr lang="en-US" sz="1600" baseline="30000" dirty="0"/>
              <a:t>rd</a:t>
            </a:r>
            <a:r>
              <a:rPr lang="en-US" sz="1600" dirty="0"/>
              <a:t> shift and responsible for Foam Injection and Supermarket. We are also adding an Electrical Supervisor to Assembly that will be responsible for electrical work on all four lines, testing and the close area. </a:t>
            </a:r>
            <a:endParaRPr lang="en-US" sz="1400" b="1" dirty="0"/>
          </a:p>
        </p:txBody>
      </p:sp>
      <p:sp>
        <p:nvSpPr>
          <p:cNvPr id="2" name="TextBox 1">
            <a:extLst>
              <a:ext uri="{FF2B5EF4-FFF2-40B4-BE49-F238E27FC236}">
                <a16:creationId xmlns:a16="http://schemas.microsoft.com/office/drawing/2014/main" id="{0D2D4273-407E-B3A9-CC91-379570A7B734}"/>
              </a:ext>
            </a:extLst>
          </p:cNvPr>
          <p:cNvSpPr txBox="1"/>
          <p:nvPr/>
        </p:nvSpPr>
        <p:spPr>
          <a:xfrm>
            <a:off x="0" y="15127530"/>
            <a:ext cx="2776786" cy="400110"/>
          </a:xfrm>
          <a:prstGeom prst="rect">
            <a:avLst/>
          </a:prstGeom>
          <a:noFill/>
        </p:spPr>
        <p:txBody>
          <a:bodyPr wrap="none" rtlCol="0">
            <a:spAutoFit/>
          </a:bodyPr>
          <a:lstStyle/>
          <a:p>
            <a:r>
              <a:rPr lang="en-US" sz="2000" dirty="0"/>
              <a:t>MARCH 2026: ISSUE #3</a:t>
            </a:r>
          </a:p>
        </p:txBody>
      </p:sp>
      <p:sp>
        <p:nvSpPr>
          <p:cNvPr id="5" name="TextBox 4">
            <a:extLst>
              <a:ext uri="{FF2B5EF4-FFF2-40B4-BE49-F238E27FC236}">
                <a16:creationId xmlns:a16="http://schemas.microsoft.com/office/drawing/2014/main" id="{0A4C6253-827F-D89E-064F-5EAB6EBA76EE}"/>
              </a:ext>
            </a:extLst>
          </p:cNvPr>
          <p:cNvSpPr txBox="1"/>
          <p:nvPr/>
        </p:nvSpPr>
        <p:spPr>
          <a:xfrm>
            <a:off x="5394433" y="3767599"/>
            <a:ext cx="4201394" cy="9510296"/>
          </a:xfrm>
          <a:prstGeom prst="rect">
            <a:avLst/>
          </a:prstGeom>
          <a:noFill/>
        </p:spPr>
        <p:txBody>
          <a:bodyPr wrap="square">
            <a:spAutoFit/>
          </a:bodyPr>
          <a:lstStyle/>
          <a:p>
            <a:pPr>
              <a:buNone/>
            </a:pPr>
            <a:r>
              <a:rPr lang="en-US" b="1" dirty="0"/>
              <a:t>What originally brought you to KCC, and what has kept you here?</a:t>
            </a:r>
          </a:p>
          <a:p>
            <a:pPr>
              <a:buNone/>
            </a:pPr>
            <a:r>
              <a:rPr lang="en-US" dirty="0"/>
              <a:t>I have been at KCC for 1 year and 5 months. I first learned about the company from friends who were already working here. I started in Line C, and I am grateful for the opportunity to now serve as the Team Leader in Technology in a relatively short amount of time.</a:t>
            </a:r>
          </a:p>
          <a:p>
            <a:pPr>
              <a:buNone/>
            </a:pPr>
            <a:r>
              <a:rPr lang="en-US" dirty="0"/>
              <a:t>I enjoy working at KCC because it challenges me to think and create every day. I have stayed because I truly like what I do, and the company gives me opportunities to learn new roles in different areas. I also appreciate that we have an ESOP, which helps us build retirement savings for our future.</a:t>
            </a:r>
          </a:p>
          <a:p>
            <a:pPr>
              <a:buNone/>
            </a:pPr>
            <a:r>
              <a:rPr lang="en-US" b="1" dirty="0"/>
              <a:t>What’s your favorite hobby?</a:t>
            </a:r>
          </a:p>
          <a:p>
            <a:pPr>
              <a:buNone/>
            </a:pPr>
            <a:r>
              <a:rPr lang="en-US" dirty="0"/>
              <a:t>My favorite hobby is watching soccer.</a:t>
            </a:r>
          </a:p>
          <a:p>
            <a:pPr>
              <a:buNone/>
            </a:pPr>
            <a:r>
              <a:rPr lang="en-US" b="1" dirty="0"/>
              <a:t>If you had a theme song that played when you walked into a room, what would it be?</a:t>
            </a:r>
          </a:p>
          <a:p>
            <a:pPr>
              <a:buNone/>
            </a:pPr>
            <a:r>
              <a:rPr lang="en-US" dirty="0"/>
              <a:t>The song that represents me would be “Thank You” by Don Omar.</a:t>
            </a:r>
          </a:p>
          <a:p>
            <a:pPr>
              <a:buNone/>
            </a:pPr>
            <a:r>
              <a:rPr lang="en-US" b="1" dirty="0"/>
              <a:t>What lesson has your time at KCC taught you?</a:t>
            </a:r>
          </a:p>
          <a:p>
            <a:pPr>
              <a:buNone/>
            </a:pPr>
            <a:r>
              <a:rPr lang="en-US" dirty="0"/>
              <a:t>KCC has taught me the importance of responsibility and teamwork.</a:t>
            </a:r>
          </a:p>
          <a:p>
            <a:pPr>
              <a:buNone/>
            </a:pPr>
            <a:r>
              <a:rPr lang="en-US" b="1" dirty="0"/>
              <a:t>What advice do you have for new employees?</a:t>
            </a:r>
          </a:p>
          <a:p>
            <a:pPr>
              <a:buNone/>
            </a:pPr>
            <a:r>
              <a:rPr lang="en-US" dirty="0"/>
              <a:t>If you have the opportunity to learn something new, take it! KCC gives you those opportunities — don’t miss them.</a:t>
            </a:r>
          </a:p>
        </p:txBody>
      </p:sp>
      <p:pic>
        <p:nvPicPr>
          <p:cNvPr id="6" name="Picture 5">
            <a:extLst>
              <a:ext uri="{FF2B5EF4-FFF2-40B4-BE49-F238E27FC236}">
                <a16:creationId xmlns:a16="http://schemas.microsoft.com/office/drawing/2014/main" id="{1504CC16-D9F3-6F39-34E6-9634429A9E4A}"/>
              </a:ext>
            </a:extLst>
          </p:cNvPr>
          <p:cNvPicPr>
            <a:picLocks noChangeAspect="1"/>
          </p:cNvPicPr>
          <p:nvPr/>
        </p:nvPicPr>
        <p:blipFill>
          <a:blip r:embed="rId3"/>
          <a:stretch>
            <a:fillRect/>
          </a:stretch>
        </p:blipFill>
        <p:spPr>
          <a:xfrm>
            <a:off x="5406630" y="2354614"/>
            <a:ext cx="1925185" cy="1283457"/>
          </a:xfrm>
          <a:prstGeom prst="rect">
            <a:avLst/>
          </a:prstGeom>
        </p:spPr>
      </p:pic>
      <p:sp>
        <p:nvSpPr>
          <p:cNvPr id="8" name="TextBox 7">
            <a:extLst>
              <a:ext uri="{FF2B5EF4-FFF2-40B4-BE49-F238E27FC236}">
                <a16:creationId xmlns:a16="http://schemas.microsoft.com/office/drawing/2014/main" id="{1E26B628-D412-C5CE-C036-677D0036460C}"/>
              </a:ext>
            </a:extLst>
          </p:cNvPr>
          <p:cNvSpPr txBox="1"/>
          <p:nvPr/>
        </p:nvSpPr>
        <p:spPr>
          <a:xfrm>
            <a:off x="5220914" y="12966813"/>
            <a:ext cx="4716638" cy="1815882"/>
          </a:xfrm>
          <a:prstGeom prst="rect">
            <a:avLst/>
          </a:prstGeom>
          <a:noFill/>
        </p:spPr>
        <p:txBody>
          <a:bodyPr wrap="square">
            <a:spAutoFit/>
          </a:bodyPr>
          <a:lstStyle/>
          <a:p>
            <a:pPr algn="ctr">
              <a:buNone/>
            </a:pPr>
            <a:r>
              <a:rPr lang="en-US" sz="1400" b="1" dirty="0">
                <a:solidFill>
                  <a:srgbClr val="00B050"/>
                </a:solidFill>
              </a:rPr>
              <a:t>SMARTY PANTS FACTS</a:t>
            </a:r>
          </a:p>
          <a:p>
            <a:pPr>
              <a:buNone/>
            </a:pPr>
            <a:r>
              <a:rPr lang="en-US" sz="1400" b="1" dirty="0"/>
              <a:t>St. Patrick wasn’t actually Irish.</a:t>
            </a:r>
            <a:endParaRPr lang="en-US" sz="1400" dirty="0"/>
          </a:p>
          <a:p>
            <a:pPr>
              <a:buNone/>
            </a:pPr>
            <a:r>
              <a:rPr lang="en-US" sz="1400" dirty="0"/>
              <a:t>He was born in Britain (likely Wales or Scotland) in the late 4th century. He was kidnapped by Irish raiders at 16, brought to  Ireland, later escaped — and then returned to Ireland as a missionary.</a:t>
            </a:r>
          </a:p>
          <a:p>
            <a:pPr>
              <a:buFont typeface="Arial" panose="020B0604020202020204" pitchFamily="34" charset="0"/>
              <a:buChar char="•"/>
            </a:pPr>
            <a:r>
              <a:rPr lang="en-US" sz="1400" b="1" dirty="0"/>
              <a:t>Blue</a:t>
            </a:r>
            <a:r>
              <a:rPr lang="en-US" sz="1400" dirty="0"/>
              <a:t> was originally the color associated with St. Patrick — green became popular much later.</a:t>
            </a:r>
          </a:p>
        </p:txBody>
      </p:sp>
    </p:spTree>
    <p:extLst>
      <p:ext uri="{BB962C8B-B14F-4D97-AF65-F5344CB8AC3E}">
        <p14:creationId xmlns:p14="http://schemas.microsoft.com/office/powerpoint/2010/main" val="1631520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72B5B9-111C-3413-2C45-10DE28D696C3}"/>
              </a:ext>
            </a:extLst>
          </p:cNvPr>
          <p:cNvSpPr txBox="1"/>
          <p:nvPr/>
        </p:nvSpPr>
        <p:spPr>
          <a:xfrm>
            <a:off x="0" y="1322056"/>
            <a:ext cx="10058400" cy="646331"/>
          </a:xfrm>
          <a:prstGeom prst="rect">
            <a:avLst/>
          </a:prstGeom>
          <a:noFill/>
        </p:spPr>
        <p:txBody>
          <a:bodyPr wrap="square" rtlCol="0">
            <a:spAutoFit/>
          </a:bodyPr>
          <a:lstStyle/>
          <a:p>
            <a:pPr algn="ctr"/>
            <a:r>
              <a:rPr lang="en-US" sz="3600" dirty="0">
                <a:solidFill>
                  <a:srgbClr val="002060"/>
                </a:solidFill>
                <a:latin typeface="Cooper Black" panose="0208090404030B020404" pitchFamily="18" charset="0"/>
              </a:rPr>
              <a:t>ANNOUNCEMENTS N’ STUFF!</a:t>
            </a:r>
          </a:p>
        </p:txBody>
      </p:sp>
      <p:sp>
        <p:nvSpPr>
          <p:cNvPr id="12" name="TextBox 11">
            <a:extLst>
              <a:ext uri="{FF2B5EF4-FFF2-40B4-BE49-F238E27FC236}">
                <a16:creationId xmlns:a16="http://schemas.microsoft.com/office/drawing/2014/main" id="{E89DBA56-BB9D-D78A-9F05-8BC3CEF2593D}"/>
              </a:ext>
            </a:extLst>
          </p:cNvPr>
          <p:cNvSpPr txBox="1"/>
          <p:nvPr/>
        </p:nvSpPr>
        <p:spPr>
          <a:xfrm>
            <a:off x="-25044" y="5676711"/>
            <a:ext cx="3491258" cy="1569660"/>
          </a:xfrm>
          <a:prstGeom prst="rect">
            <a:avLst/>
          </a:prstGeom>
          <a:noFill/>
        </p:spPr>
        <p:txBody>
          <a:bodyPr wrap="square" rtlCol="0">
            <a:spAutoFit/>
          </a:bodyPr>
          <a:lstStyle/>
          <a:p>
            <a:pPr algn="ctr"/>
            <a:r>
              <a:rPr lang="en-US" sz="1400" b="1" dirty="0">
                <a:solidFill>
                  <a:srgbClr val="00B050"/>
                </a:solidFill>
              </a:rPr>
              <a:t>ST PATRICK’S DAY IS MARCH 17, 2026</a:t>
            </a:r>
          </a:p>
          <a:p>
            <a:pPr algn="ctr"/>
            <a:r>
              <a:rPr lang="en-US" b="1" dirty="0"/>
              <a:t>"Top o' the </a:t>
            </a:r>
            <a:r>
              <a:rPr lang="en-US" b="1" dirty="0" err="1"/>
              <a:t>mornin</a:t>
            </a:r>
            <a:r>
              <a:rPr lang="en-US" b="1" dirty="0"/>
              <a:t>' to ye! Come taste a bit of magic, sure to be better than a pot of gold!"</a:t>
            </a:r>
            <a:endParaRPr lang="en-US" dirty="0"/>
          </a:p>
          <a:p>
            <a:pPr algn="ctr"/>
            <a:endParaRPr lang="en-US" sz="1400" dirty="0"/>
          </a:p>
          <a:p>
            <a:pPr algn="ctr"/>
            <a:endParaRPr lang="en-US" sz="1400" dirty="0"/>
          </a:p>
        </p:txBody>
      </p:sp>
      <p:pic>
        <p:nvPicPr>
          <p:cNvPr id="30" name="Picture 29">
            <a:extLst>
              <a:ext uri="{FF2B5EF4-FFF2-40B4-BE49-F238E27FC236}">
                <a16:creationId xmlns:a16="http://schemas.microsoft.com/office/drawing/2014/main" id="{5D369581-80C9-305E-8DAB-4E083F117700}"/>
              </a:ext>
            </a:extLst>
          </p:cNvPr>
          <p:cNvPicPr>
            <a:picLocks noChangeAspect="1"/>
          </p:cNvPicPr>
          <p:nvPr/>
        </p:nvPicPr>
        <p:blipFill>
          <a:blip r:embed="rId2"/>
          <a:stretch>
            <a:fillRect/>
          </a:stretch>
        </p:blipFill>
        <p:spPr>
          <a:xfrm>
            <a:off x="741315" y="96841"/>
            <a:ext cx="8413209" cy="1371719"/>
          </a:xfrm>
          <a:prstGeom prst="rect">
            <a:avLst/>
          </a:prstGeom>
        </p:spPr>
      </p:pic>
      <p:pic>
        <p:nvPicPr>
          <p:cNvPr id="32" name="Graphic 31" descr="Whisk with solid fill">
            <a:extLst>
              <a:ext uri="{FF2B5EF4-FFF2-40B4-BE49-F238E27FC236}">
                <a16:creationId xmlns:a16="http://schemas.microsoft.com/office/drawing/2014/main" id="{FB5A5DFB-EBB8-A729-5B2F-5F462FBEAE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8595" y="5625474"/>
            <a:ext cx="401352" cy="401352"/>
          </a:xfrm>
          <a:prstGeom prst="rect">
            <a:avLst/>
          </a:prstGeom>
        </p:spPr>
      </p:pic>
      <p:pic>
        <p:nvPicPr>
          <p:cNvPr id="9" name="Picture 8">
            <a:extLst>
              <a:ext uri="{FF2B5EF4-FFF2-40B4-BE49-F238E27FC236}">
                <a16:creationId xmlns:a16="http://schemas.microsoft.com/office/drawing/2014/main" id="{DFE512A1-B74E-C60F-4AB8-80AE205EF623}"/>
              </a:ext>
            </a:extLst>
          </p:cNvPr>
          <p:cNvPicPr>
            <a:picLocks noChangeAspect="1"/>
          </p:cNvPicPr>
          <p:nvPr/>
        </p:nvPicPr>
        <p:blipFill>
          <a:blip r:embed="rId5"/>
          <a:stretch>
            <a:fillRect/>
          </a:stretch>
        </p:blipFill>
        <p:spPr>
          <a:xfrm>
            <a:off x="266389" y="2616259"/>
            <a:ext cx="3009216" cy="3009216"/>
          </a:xfrm>
          <a:prstGeom prst="rect">
            <a:avLst/>
          </a:prstGeom>
        </p:spPr>
      </p:pic>
      <p:sp>
        <p:nvSpPr>
          <p:cNvPr id="10" name="TextBox 9">
            <a:extLst>
              <a:ext uri="{FF2B5EF4-FFF2-40B4-BE49-F238E27FC236}">
                <a16:creationId xmlns:a16="http://schemas.microsoft.com/office/drawing/2014/main" id="{158F9FE2-6B4F-50C2-F319-F012F4191191}"/>
              </a:ext>
            </a:extLst>
          </p:cNvPr>
          <p:cNvSpPr txBox="1"/>
          <p:nvPr/>
        </p:nvSpPr>
        <p:spPr>
          <a:xfrm>
            <a:off x="62646" y="2093038"/>
            <a:ext cx="3469219" cy="461665"/>
          </a:xfrm>
          <a:prstGeom prst="rect">
            <a:avLst/>
          </a:prstGeom>
          <a:noFill/>
        </p:spPr>
        <p:txBody>
          <a:bodyPr wrap="none" rtlCol="0">
            <a:spAutoFit/>
          </a:bodyPr>
          <a:lstStyle/>
          <a:p>
            <a:r>
              <a:rPr lang="en-US" sz="2400" b="1" dirty="0">
                <a:solidFill>
                  <a:srgbClr val="00B050"/>
                </a:solidFill>
                <a:latin typeface="Kermit Extrabold Expanded" panose="020F0502020204030204" pitchFamily="34" charset="0"/>
              </a:rPr>
              <a:t>COOK’S CORNER</a:t>
            </a:r>
          </a:p>
        </p:txBody>
      </p:sp>
      <p:pic>
        <p:nvPicPr>
          <p:cNvPr id="15" name="Picture 14">
            <a:extLst>
              <a:ext uri="{FF2B5EF4-FFF2-40B4-BE49-F238E27FC236}">
                <a16:creationId xmlns:a16="http://schemas.microsoft.com/office/drawing/2014/main" id="{544D9BF1-8DC2-1D25-DFAB-9EB963F5A195}"/>
              </a:ext>
            </a:extLst>
          </p:cNvPr>
          <p:cNvPicPr>
            <a:picLocks noChangeAspect="1"/>
          </p:cNvPicPr>
          <p:nvPr/>
        </p:nvPicPr>
        <p:blipFill>
          <a:blip r:embed="rId6"/>
          <a:stretch>
            <a:fillRect/>
          </a:stretch>
        </p:blipFill>
        <p:spPr>
          <a:xfrm>
            <a:off x="296561" y="7297607"/>
            <a:ext cx="3212959" cy="2161863"/>
          </a:xfrm>
          <a:prstGeom prst="rect">
            <a:avLst/>
          </a:prstGeom>
        </p:spPr>
      </p:pic>
      <p:sp>
        <p:nvSpPr>
          <p:cNvPr id="23" name="TextBox 22">
            <a:extLst>
              <a:ext uri="{FF2B5EF4-FFF2-40B4-BE49-F238E27FC236}">
                <a16:creationId xmlns:a16="http://schemas.microsoft.com/office/drawing/2014/main" id="{50672D87-E108-0C25-25F9-4991459A7371}"/>
              </a:ext>
            </a:extLst>
          </p:cNvPr>
          <p:cNvSpPr txBox="1"/>
          <p:nvPr/>
        </p:nvSpPr>
        <p:spPr>
          <a:xfrm>
            <a:off x="3757190" y="2125899"/>
            <a:ext cx="6198664" cy="430887"/>
          </a:xfrm>
          <a:prstGeom prst="rect">
            <a:avLst/>
          </a:prstGeom>
          <a:noFill/>
        </p:spPr>
        <p:txBody>
          <a:bodyPr wrap="square">
            <a:spAutoFit/>
          </a:bodyPr>
          <a:lstStyle/>
          <a:p>
            <a:pPr algn="l">
              <a:buNone/>
            </a:pPr>
            <a:r>
              <a:rPr lang="en-US" sz="2200" b="1" i="0" u="sng" dirty="0">
                <a:solidFill>
                  <a:srgbClr val="BA002F"/>
                </a:solidFill>
                <a:effectLst/>
                <a:latin typeface="Burbank"/>
              </a:rPr>
              <a:t>Magically Delicious Lucky Charms™ Cereal Cookies</a:t>
            </a:r>
          </a:p>
        </p:txBody>
      </p:sp>
      <p:sp>
        <p:nvSpPr>
          <p:cNvPr id="25" name="TextBox 24">
            <a:extLst>
              <a:ext uri="{FF2B5EF4-FFF2-40B4-BE49-F238E27FC236}">
                <a16:creationId xmlns:a16="http://schemas.microsoft.com/office/drawing/2014/main" id="{347999EC-0EC9-0C0F-1AA4-4E85DE405695}"/>
              </a:ext>
            </a:extLst>
          </p:cNvPr>
          <p:cNvSpPr txBox="1"/>
          <p:nvPr/>
        </p:nvSpPr>
        <p:spPr>
          <a:xfrm>
            <a:off x="3757190" y="2597355"/>
            <a:ext cx="5071730" cy="1200329"/>
          </a:xfrm>
          <a:prstGeom prst="rect">
            <a:avLst/>
          </a:prstGeom>
          <a:noFill/>
        </p:spPr>
        <p:txBody>
          <a:bodyPr wrap="square">
            <a:spAutoFit/>
          </a:bodyPr>
          <a:lstStyle/>
          <a:p>
            <a:pPr algn="l">
              <a:buFont typeface="Arial" panose="020B0604020202020204" pitchFamily="34" charset="0"/>
              <a:buChar char="•"/>
            </a:pPr>
            <a:r>
              <a:rPr lang="en-US" b="0" i="0" dirty="0">
                <a:solidFill>
                  <a:srgbClr val="222222"/>
                </a:solidFill>
                <a:effectLst/>
                <a:latin typeface="Poppins" panose="00000500000000000000" pitchFamily="2" charset="0"/>
              </a:rPr>
              <a:t>Prep time: </a:t>
            </a:r>
            <a:r>
              <a:rPr lang="en-US" b="1" i="0" dirty="0">
                <a:solidFill>
                  <a:srgbClr val="222222"/>
                </a:solidFill>
                <a:effectLst/>
                <a:latin typeface="Poppins" panose="00000500000000000000" pitchFamily="2" charset="0"/>
              </a:rPr>
              <a:t>15 Minutes</a:t>
            </a:r>
            <a:endParaRPr lang="en-US" b="0" i="0" dirty="0">
              <a:solidFill>
                <a:srgbClr val="222222"/>
              </a:solidFill>
              <a:effectLst/>
              <a:latin typeface="Poppins" panose="00000500000000000000" pitchFamily="2" charset="0"/>
            </a:endParaRPr>
          </a:p>
          <a:p>
            <a:pPr algn="l">
              <a:buFont typeface="Arial" panose="020B0604020202020204" pitchFamily="34" charset="0"/>
              <a:buChar char="•"/>
            </a:pPr>
            <a:r>
              <a:rPr lang="en-US" b="0" i="0" dirty="0">
                <a:solidFill>
                  <a:srgbClr val="222222"/>
                </a:solidFill>
                <a:effectLst/>
                <a:latin typeface="Poppins" panose="00000500000000000000" pitchFamily="2" charset="0"/>
              </a:rPr>
              <a:t>Total time: </a:t>
            </a:r>
            <a:r>
              <a:rPr lang="en-US" b="1" i="0" dirty="0">
                <a:solidFill>
                  <a:srgbClr val="222222"/>
                </a:solidFill>
                <a:effectLst/>
                <a:latin typeface="Poppins" panose="00000500000000000000" pitchFamily="2" charset="0"/>
              </a:rPr>
              <a:t>1 Hour 20 Minutes</a:t>
            </a:r>
            <a:endParaRPr lang="en-US" b="0" i="0" dirty="0">
              <a:solidFill>
                <a:srgbClr val="222222"/>
              </a:solidFill>
              <a:effectLst/>
              <a:latin typeface="Poppins" panose="00000500000000000000" pitchFamily="2" charset="0"/>
            </a:endParaRPr>
          </a:p>
          <a:p>
            <a:pPr algn="l">
              <a:buFont typeface="Arial" panose="020B0604020202020204" pitchFamily="34" charset="0"/>
              <a:buChar char="•"/>
            </a:pPr>
            <a:r>
              <a:rPr lang="en-US" b="0" i="0" dirty="0">
                <a:solidFill>
                  <a:srgbClr val="222222"/>
                </a:solidFill>
                <a:effectLst/>
                <a:latin typeface="Poppins" panose="00000500000000000000" pitchFamily="2" charset="0"/>
              </a:rPr>
              <a:t>Servings: </a:t>
            </a:r>
            <a:r>
              <a:rPr lang="en-US" b="1" i="0" dirty="0">
                <a:solidFill>
                  <a:srgbClr val="222222"/>
                </a:solidFill>
                <a:effectLst/>
                <a:latin typeface="Poppins" panose="00000500000000000000" pitchFamily="2" charset="0"/>
              </a:rPr>
              <a:t>36</a:t>
            </a:r>
            <a:endParaRPr lang="en-US" b="0" i="0" dirty="0">
              <a:solidFill>
                <a:srgbClr val="222222"/>
              </a:solidFill>
              <a:effectLst/>
              <a:latin typeface="Poppins" panose="00000500000000000000" pitchFamily="2" charset="0"/>
            </a:endParaRPr>
          </a:p>
          <a:p>
            <a:pPr algn="l">
              <a:buFont typeface="Arial" panose="020B0604020202020204" pitchFamily="34" charset="0"/>
              <a:buChar char="•"/>
            </a:pPr>
            <a:r>
              <a:rPr lang="en-US" b="0" i="0" dirty="0">
                <a:solidFill>
                  <a:srgbClr val="222222"/>
                </a:solidFill>
                <a:effectLst/>
                <a:latin typeface="Poppins" panose="00000500000000000000" pitchFamily="2" charset="0"/>
              </a:rPr>
              <a:t>Calories per serving: </a:t>
            </a:r>
            <a:r>
              <a:rPr lang="en-US" b="1" i="0" dirty="0">
                <a:solidFill>
                  <a:srgbClr val="222222"/>
                </a:solidFill>
                <a:effectLst/>
                <a:latin typeface="Poppins" panose="00000500000000000000" pitchFamily="2" charset="0"/>
              </a:rPr>
              <a:t>100</a:t>
            </a:r>
            <a:endParaRPr lang="en-US" b="0" i="0" dirty="0">
              <a:solidFill>
                <a:srgbClr val="222222"/>
              </a:solidFill>
              <a:effectLst/>
              <a:latin typeface="Poppins" panose="00000500000000000000" pitchFamily="2" charset="0"/>
            </a:endParaRPr>
          </a:p>
        </p:txBody>
      </p:sp>
      <p:sp>
        <p:nvSpPr>
          <p:cNvPr id="27" name="TextBox 26">
            <a:extLst>
              <a:ext uri="{FF2B5EF4-FFF2-40B4-BE49-F238E27FC236}">
                <a16:creationId xmlns:a16="http://schemas.microsoft.com/office/drawing/2014/main" id="{8934C7EA-4C64-9BE4-0C6C-23BAE899588C}"/>
              </a:ext>
            </a:extLst>
          </p:cNvPr>
          <p:cNvSpPr txBox="1"/>
          <p:nvPr/>
        </p:nvSpPr>
        <p:spPr>
          <a:xfrm>
            <a:off x="3795941" y="3838253"/>
            <a:ext cx="6198664" cy="2031325"/>
          </a:xfrm>
          <a:prstGeom prst="rect">
            <a:avLst/>
          </a:prstGeom>
          <a:noFill/>
        </p:spPr>
        <p:txBody>
          <a:bodyPr wrap="square">
            <a:spAutoFit/>
          </a:bodyPr>
          <a:lstStyle/>
          <a:p>
            <a:pPr algn="l">
              <a:buNone/>
            </a:pPr>
            <a:r>
              <a:rPr lang="en-US" b="1" i="0" dirty="0">
                <a:solidFill>
                  <a:srgbClr val="BA002F"/>
                </a:solidFill>
                <a:effectLst/>
                <a:latin typeface="Burbank"/>
              </a:rPr>
              <a:t>Ingredient List</a:t>
            </a:r>
          </a:p>
          <a:p>
            <a:pPr algn="l">
              <a:buFont typeface="Arial" panose="020B0604020202020204" pitchFamily="34" charset="0"/>
              <a:buChar char="•"/>
            </a:pPr>
            <a:r>
              <a:rPr lang="en-US" b="0" i="0" dirty="0">
                <a:solidFill>
                  <a:srgbClr val="222222"/>
                </a:solidFill>
                <a:effectLst/>
                <a:latin typeface="Poppins" panose="00000500000000000000" pitchFamily="2" charset="0"/>
              </a:rPr>
              <a:t>1 pouch (17.5 oz) Betty Crocker™ sugar cookie mix</a:t>
            </a:r>
          </a:p>
          <a:p>
            <a:pPr algn="l">
              <a:buFont typeface="Arial" panose="020B0604020202020204" pitchFamily="34" charset="0"/>
              <a:buChar char="•"/>
            </a:pPr>
            <a:r>
              <a:rPr lang="en-US" b="0" i="0" dirty="0">
                <a:solidFill>
                  <a:srgbClr val="222222"/>
                </a:solidFill>
                <a:effectLst/>
                <a:latin typeface="Poppins" panose="00000500000000000000" pitchFamily="2" charset="0"/>
              </a:rPr>
              <a:t>1/2 cup butter, softened</a:t>
            </a:r>
          </a:p>
          <a:p>
            <a:pPr algn="l">
              <a:buFont typeface="Arial" panose="020B0604020202020204" pitchFamily="34" charset="0"/>
              <a:buChar char="•"/>
            </a:pPr>
            <a:r>
              <a:rPr lang="en-US" b="0" i="0" dirty="0">
                <a:solidFill>
                  <a:srgbClr val="222222"/>
                </a:solidFill>
                <a:effectLst/>
                <a:latin typeface="Poppins" panose="00000500000000000000" pitchFamily="2" charset="0"/>
              </a:rPr>
              <a:t>1 egg</a:t>
            </a:r>
          </a:p>
          <a:p>
            <a:pPr algn="l">
              <a:buFont typeface="Arial" panose="020B0604020202020204" pitchFamily="34" charset="0"/>
              <a:buChar char="•"/>
            </a:pPr>
            <a:r>
              <a:rPr lang="en-US" b="0" i="0" dirty="0">
                <a:solidFill>
                  <a:srgbClr val="222222"/>
                </a:solidFill>
                <a:effectLst/>
                <a:latin typeface="Poppins" panose="00000500000000000000" pitchFamily="2" charset="0"/>
              </a:rPr>
              <a:t>2 cups Lucky Charms™ Honey Clovers cereal</a:t>
            </a:r>
          </a:p>
          <a:p>
            <a:pPr algn="l">
              <a:buFont typeface="Arial" panose="020B0604020202020204" pitchFamily="34" charset="0"/>
              <a:buChar char="•"/>
            </a:pPr>
            <a:r>
              <a:rPr lang="en-US" b="0" i="0" dirty="0">
                <a:solidFill>
                  <a:srgbClr val="222222"/>
                </a:solidFill>
                <a:effectLst/>
                <a:latin typeface="Poppins" panose="00000500000000000000" pitchFamily="2" charset="0"/>
              </a:rPr>
              <a:t>1/2 cup white vanilla baking chips</a:t>
            </a:r>
          </a:p>
          <a:p>
            <a:pPr algn="l">
              <a:buFont typeface="Arial" panose="020B0604020202020204" pitchFamily="34" charset="0"/>
              <a:buChar char="•"/>
            </a:pPr>
            <a:r>
              <a:rPr lang="en-US" b="0" i="0" dirty="0">
                <a:solidFill>
                  <a:srgbClr val="222222"/>
                </a:solidFill>
                <a:effectLst/>
                <a:latin typeface="Poppins" panose="00000500000000000000" pitchFamily="2" charset="0"/>
              </a:rPr>
              <a:t>1 tablespoon rainbow candy sprinkles</a:t>
            </a:r>
          </a:p>
        </p:txBody>
      </p:sp>
      <p:sp>
        <p:nvSpPr>
          <p:cNvPr id="29" name="TextBox 28">
            <a:extLst>
              <a:ext uri="{FF2B5EF4-FFF2-40B4-BE49-F238E27FC236}">
                <a16:creationId xmlns:a16="http://schemas.microsoft.com/office/drawing/2014/main" id="{F9BDABBB-654C-39B7-A411-B323E5DBC178}"/>
              </a:ext>
            </a:extLst>
          </p:cNvPr>
          <p:cNvSpPr txBox="1"/>
          <p:nvPr/>
        </p:nvSpPr>
        <p:spPr>
          <a:xfrm>
            <a:off x="3795940" y="5930778"/>
            <a:ext cx="6159913" cy="7571303"/>
          </a:xfrm>
          <a:prstGeom prst="rect">
            <a:avLst/>
          </a:prstGeom>
          <a:noFill/>
        </p:spPr>
        <p:txBody>
          <a:bodyPr wrap="square">
            <a:spAutoFit/>
          </a:bodyPr>
          <a:lstStyle/>
          <a:p>
            <a:pPr algn="l">
              <a:buNone/>
            </a:pPr>
            <a:r>
              <a:rPr lang="en-US" b="1" i="0" dirty="0">
                <a:solidFill>
                  <a:srgbClr val="BA002F"/>
                </a:solidFill>
                <a:effectLst/>
                <a:latin typeface="Burbank"/>
              </a:rPr>
              <a:t>Preparation</a:t>
            </a:r>
          </a:p>
          <a:p>
            <a:r>
              <a:rPr lang="en-US" dirty="0"/>
              <a:t>Ah now, gather ‘round and let’s bake up a wee bit o’ magic! 🍀</a:t>
            </a:r>
          </a:p>
          <a:p>
            <a:endParaRPr lang="en-US" dirty="0"/>
          </a:p>
          <a:p>
            <a:r>
              <a:rPr lang="en-US" dirty="0"/>
              <a:t>First off, heat </a:t>
            </a:r>
            <a:r>
              <a:rPr lang="en-US" dirty="0" err="1"/>
              <a:t>yer</a:t>
            </a:r>
            <a:r>
              <a:rPr lang="en-US" dirty="0"/>
              <a:t> oven to a toasty </a:t>
            </a:r>
            <a:r>
              <a:rPr lang="en-US" b="1" dirty="0"/>
              <a:t>350°F</a:t>
            </a:r>
            <a:r>
              <a:rPr lang="en-US" dirty="0"/>
              <a:t>, so it’s warm as a sunny day in the Emerald Isle. Line </a:t>
            </a:r>
            <a:r>
              <a:rPr lang="en-US" dirty="0" err="1"/>
              <a:t>yer</a:t>
            </a:r>
            <a:r>
              <a:rPr lang="en-US" dirty="0"/>
              <a:t> cookie sheets with parchment paper, nice and tidy like.</a:t>
            </a:r>
          </a:p>
          <a:p>
            <a:endParaRPr lang="en-US" dirty="0"/>
          </a:p>
          <a:p>
            <a:r>
              <a:rPr lang="en-US" dirty="0"/>
              <a:t>In a grand big bowl, stir together the cookie mix, the softened butter (soft as a shamrock petal), and the egg. Give it a good mix ‘til a soft dough comes together. Then toss in the cereal, the baking chips, and a sprinkle o’ sweet candy bits. </a:t>
            </a:r>
          </a:p>
          <a:p>
            <a:endParaRPr lang="en-US" dirty="0"/>
          </a:p>
          <a:p>
            <a:r>
              <a:rPr lang="en-US" dirty="0"/>
              <a:t>Drop the dough by rounded tablespoonfuls onto the cookie sheets, </a:t>
            </a:r>
            <a:r>
              <a:rPr lang="en-US" dirty="0" err="1"/>
              <a:t>leavin</a:t>
            </a:r>
            <a:r>
              <a:rPr lang="en-US" dirty="0"/>
              <a:t>’ about </a:t>
            </a:r>
            <a:r>
              <a:rPr lang="en-US" b="1" dirty="0"/>
              <a:t>2 inches</a:t>
            </a:r>
            <a:r>
              <a:rPr lang="en-US" dirty="0"/>
              <a:t> between each little mound — give ’</a:t>
            </a:r>
            <a:r>
              <a:rPr lang="en-US" dirty="0" err="1"/>
              <a:t>em</a:t>
            </a:r>
            <a:r>
              <a:rPr lang="en-US" dirty="0"/>
              <a:t> room to jig!</a:t>
            </a:r>
          </a:p>
          <a:p>
            <a:endParaRPr lang="en-US" dirty="0"/>
          </a:p>
          <a:p>
            <a:r>
              <a:rPr lang="en-US" dirty="0"/>
              <a:t>Bake for </a:t>
            </a:r>
            <a:r>
              <a:rPr lang="en-US" b="1" dirty="0"/>
              <a:t>9 to 11 minutes</a:t>
            </a:r>
            <a:r>
              <a:rPr lang="en-US" dirty="0"/>
              <a:t>, until the edges turn a lovely light golden brown, like a pot o’ gold at the end of the rainbow. Let the cookies rest on the sheet for 1 minute, then move ’</a:t>
            </a:r>
            <a:r>
              <a:rPr lang="en-US" dirty="0" err="1"/>
              <a:t>em</a:t>
            </a:r>
            <a:r>
              <a:rPr lang="en-US" dirty="0"/>
              <a:t> gentle-like to a cooling rack. </a:t>
            </a:r>
          </a:p>
          <a:p>
            <a:endParaRPr lang="en-US" dirty="0"/>
          </a:p>
          <a:p>
            <a:r>
              <a:rPr lang="en-US" dirty="0"/>
              <a:t>Let ’</a:t>
            </a:r>
            <a:r>
              <a:rPr lang="en-US" dirty="0" err="1"/>
              <a:t>em</a:t>
            </a:r>
            <a:r>
              <a:rPr lang="en-US" dirty="0"/>
              <a:t> cool completely — about 30 minutes — if ye can wait that long!</a:t>
            </a:r>
          </a:p>
          <a:p>
            <a:endParaRPr lang="en-US" dirty="0"/>
          </a:p>
          <a:p>
            <a:r>
              <a:rPr lang="en-US" dirty="0"/>
              <a:t>Now there ye have it — sweet treats worthy of a leprechaun’s treasure! 🍪✨</a:t>
            </a:r>
          </a:p>
        </p:txBody>
      </p:sp>
      <p:cxnSp>
        <p:nvCxnSpPr>
          <p:cNvPr id="13" name="Straight Connector 12">
            <a:extLst>
              <a:ext uri="{FF2B5EF4-FFF2-40B4-BE49-F238E27FC236}">
                <a16:creationId xmlns:a16="http://schemas.microsoft.com/office/drawing/2014/main" id="{885DA9A8-8879-8137-00A6-5A70C8FD2FBC}"/>
              </a:ext>
            </a:extLst>
          </p:cNvPr>
          <p:cNvCxnSpPr>
            <a:cxnSpLocks/>
          </p:cNvCxnSpPr>
          <p:nvPr/>
        </p:nvCxnSpPr>
        <p:spPr>
          <a:xfrm>
            <a:off x="62646" y="2005321"/>
            <a:ext cx="9893207"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8BB2272-D6B9-8E55-428F-0E4B8627538A}"/>
              </a:ext>
            </a:extLst>
          </p:cNvPr>
          <p:cNvCxnSpPr>
            <a:cxnSpLocks/>
          </p:cNvCxnSpPr>
          <p:nvPr/>
        </p:nvCxnSpPr>
        <p:spPr>
          <a:xfrm flipH="1">
            <a:off x="9955853" y="2005321"/>
            <a:ext cx="21265" cy="1149676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03CD72B-EE6C-F190-D44E-3873F34DEABA}"/>
              </a:ext>
            </a:extLst>
          </p:cNvPr>
          <p:cNvCxnSpPr>
            <a:cxnSpLocks/>
          </p:cNvCxnSpPr>
          <p:nvPr/>
        </p:nvCxnSpPr>
        <p:spPr>
          <a:xfrm>
            <a:off x="41064" y="2005321"/>
            <a:ext cx="42847" cy="7711108"/>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1B1951C-569B-6DEB-EB71-198D6CB7B4EE}"/>
              </a:ext>
            </a:extLst>
          </p:cNvPr>
          <p:cNvCxnSpPr>
            <a:cxnSpLocks/>
          </p:cNvCxnSpPr>
          <p:nvPr/>
        </p:nvCxnSpPr>
        <p:spPr>
          <a:xfrm>
            <a:off x="3714659" y="13502081"/>
            <a:ext cx="626245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B3D79CB-D175-F07B-6358-DED7DB89BA93}"/>
              </a:ext>
            </a:extLst>
          </p:cNvPr>
          <p:cNvCxnSpPr>
            <a:cxnSpLocks/>
          </p:cNvCxnSpPr>
          <p:nvPr/>
        </p:nvCxnSpPr>
        <p:spPr>
          <a:xfrm>
            <a:off x="83911" y="9716429"/>
            <a:ext cx="3630748"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DA3D646-9C78-6DA4-F74C-4BC907AF4958}"/>
              </a:ext>
            </a:extLst>
          </p:cNvPr>
          <p:cNvCxnSpPr>
            <a:cxnSpLocks/>
          </p:cNvCxnSpPr>
          <p:nvPr/>
        </p:nvCxnSpPr>
        <p:spPr>
          <a:xfrm>
            <a:off x="3714659" y="9716430"/>
            <a:ext cx="0" cy="3785651"/>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038B8A45-C1B9-B651-C722-7D06DE1279A4}"/>
              </a:ext>
            </a:extLst>
          </p:cNvPr>
          <p:cNvSpPr txBox="1"/>
          <p:nvPr/>
        </p:nvSpPr>
        <p:spPr>
          <a:xfrm>
            <a:off x="-11901" y="13587141"/>
            <a:ext cx="9883169" cy="523220"/>
          </a:xfrm>
          <a:prstGeom prst="rect">
            <a:avLst/>
          </a:prstGeom>
          <a:noFill/>
        </p:spPr>
        <p:txBody>
          <a:bodyPr wrap="square">
            <a:spAutoFit/>
          </a:bodyPr>
          <a:lstStyle/>
          <a:p>
            <a:pPr algn="ctr">
              <a:buNone/>
            </a:pPr>
            <a:r>
              <a:rPr lang="en-US" sz="2800" dirty="0">
                <a:solidFill>
                  <a:srgbClr val="002060"/>
                </a:solidFill>
              </a:rPr>
              <a:t>March Moments That Made History</a:t>
            </a:r>
          </a:p>
        </p:txBody>
      </p:sp>
      <p:sp>
        <p:nvSpPr>
          <p:cNvPr id="47" name="Rectangle 46">
            <a:extLst>
              <a:ext uri="{FF2B5EF4-FFF2-40B4-BE49-F238E27FC236}">
                <a16:creationId xmlns:a16="http://schemas.microsoft.com/office/drawing/2014/main" id="{3D2E4B28-2112-F67C-7B12-3A8D08F4EF1F}"/>
              </a:ext>
            </a:extLst>
          </p:cNvPr>
          <p:cNvSpPr/>
          <p:nvPr/>
        </p:nvSpPr>
        <p:spPr>
          <a:xfrm>
            <a:off x="41064" y="13587141"/>
            <a:ext cx="9953541" cy="1457943"/>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2F774CD-CFAF-A42E-31DB-3D6511AB0C02}"/>
              </a:ext>
            </a:extLst>
          </p:cNvPr>
          <p:cNvSpPr txBox="1"/>
          <p:nvPr/>
        </p:nvSpPr>
        <p:spPr>
          <a:xfrm>
            <a:off x="23082" y="13967868"/>
            <a:ext cx="10083444" cy="1077218"/>
          </a:xfrm>
          <a:prstGeom prst="rect">
            <a:avLst/>
          </a:prstGeom>
          <a:noFill/>
        </p:spPr>
        <p:txBody>
          <a:bodyPr wrap="square">
            <a:spAutoFit/>
          </a:bodyPr>
          <a:lstStyle/>
          <a:p>
            <a:r>
              <a:rPr lang="en-US" sz="1600" dirty="0"/>
              <a:t>March 10, 1876 – The First Telephone Call is made by Alexander Graham Bell</a:t>
            </a:r>
          </a:p>
          <a:p>
            <a:r>
              <a:rPr lang="en-US" sz="1600" dirty="0"/>
              <a:t>March 24, 1972 – The Godfather is released in theaters</a:t>
            </a:r>
          </a:p>
          <a:p>
            <a:r>
              <a:rPr lang="en-US" sz="1600" dirty="0"/>
              <a:t>March 2, 1983 – Michael Jackson’s </a:t>
            </a:r>
            <a:r>
              <a:rPr lang="en-US" sz="1600" i="1" dirty="0"/>
              <a:t>Thriller</a:t>
            </a:r>
            <a:r>
              <a:rPr lang="en-US" sz="1600" dirty="0"/>
              <a:t> album hits #1 (it would become the best-selling album of all time)</a:t>
            </a:r>
          </a:p>
          <a:p>
            <a:r>
              <a:rPr lang="en-US" sz="1600" dirty="0"/>
              <a:t>March 28, 1992 - </a:t>
            </a:r>
            <a:r>
              <a:rPr lang="en-US" sz="1600" dirty="0">
                <a:latin typeface="Google Sans"/>
              </a:rPr>
              <a:t>Christian Laettner hit his famous buzzer-beater ("The Shot") to defeat Kentucky 104-103 in overtime</a:t>
            </a:r>
          </a:p>
        </p:txBody>
      </p:sp>
      <p:pic>
        <p:nvPicPr>
          <p:cNvPr id="59" name="Picture 58">
            <a:extLst>
              <a:ext uri="{FF2B5EF4-FFF2-40B4-BE49-F238E27FC236}">
                <a16:creationId xmlns:a16="http://schemas.microsoft.com/office/drawing/2014/main" id="{D2E80522-D82C-76F2-7F22-47E6A220C837}"/>
              </a:ext>
            </a:extLst>
          </p:cNvPr>
          <p:cNvPicPr>
            <a:picLocks noChangeAspect="1"/>
          </p:cNvPicPr>
          <p:nvPr/>
        </p:nvPicPr>
        <p:blipFill>
          <a:blip r:embed="rId7"/>
          <a:stretch>
            <a:fillRect/>
          </a:stretch>
        </p:blipFill>
        <p:spPr>
          <a:xfrm>
            <a:off x="-76165" y="9801488"/>
            <a:ext cx="3698714" cy="3650274"/>
          </a:xfrm>
          <a:prstGeom prst="rect">
            <a:avLst/>
          </a:prstGeom>
        </p:spPr>
      </p:pic>
      <p:sp>
        <p:nvSpPr>
          <p:cNvPr id="60" name="TextBox 59">
            <a:extLst>
              <a:ext uri="{FF2B5EF4-FFF2-40B4-BE49-F238E27FC236}">
                <a16:creationId xmlns:a16="http://schemas.microsoft.com/office/drawing/2014/main" id="{DFD55FA3-E1EE-F4B4-6173-905A4DA0CF5B}"/>
              </a:ext>
            </a:extLst>
          </p:cNvPr>
          <p:cNvSpPr txBox="1"/>
          <p:nvPr/>
        </p:nvSpPr>
        <p:spPr>
          <a:xfrm>
            <a:off x="0" y="15120255"/>
            <a:ext cx="2776786" cy="400110"/>
          </a:xfrm>
          <a:prstGeom prst="rect">
            <a:avLst/>
          </a:prstGeom>
          <a:noFill/>
        </p:spPr>
        <p:txBody>
          <a:bodyPr wrap="none" rtlCol="0">
            <a:spAutoFit/>
          </a:bodyPr>
          <a:lstStyle/>
          <a:p>
            <a:r>
              <a:rPr lang="en-US" sz="2000" dirty="0"/>
              <a:t>MARCH 2026: ISSUE #3</a:t>
            </a:r>
          </a:p>
        </p:txBody>
      </p:sp>
      <p:sp>
        <p:nvSpPr>
          <p:cNvPr id="61" name="TextBox 60">
            <a:extLst>
              <a:ext uri="{FF2B5EF4-FFF2-40B4-BE49-F238E27FC236}">
                <a16:creationId xmlns:a16="http://schemas.microsoft.com/office/drawing/2014/main" id="{616D7EBE-D6A0-EE96-D819-ECB1CB4DDFAD}"/>
              </a:ext>
            </a:extLst>
          </p:cNvPr>
          <p:cNvSpPr txBox="1"/>
          <p:nvPr/>
        </p:nvSpPr>
        <p:spPr>
          <a:xfrm>
            <a:off x="9133255" y="15122318"/>
            <a:ext cx="977896" cy="400110"/>
          </a:xfrm>
          <a:prstGeom prst="rect">
            <a:avLst/>
          </a:prstGeom>
          <a:noFill/>
        </p:spPr>
        <p:txBody>
          <a:bodyPr wrap="none" rtlCol="0">
            <a:spAutoFit/>
          </a:bodyPr>
          <a:lstStyle/>
          <a:p>
            <a:r>
              <a:rPr lang="en-US" sz="2000" dirty="0"/>
              <a:t>PAGE 3</a:t>
            </a:r>
          </a:p>
        </p:txBody>
      </p:sp>
    </p:spTree>
    <p:extLst>
      <p:ext uri="{BB962C8B-B14F-4D97-AF65-F5344CB8AC3E}">
        <p14:creationId xmlns:p14="http://schemas.microsoft.com/office/powerpoint/2010/main" val="2853990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0B5D42-27D2-C47C-9AE9-65688C6B9FCE}"/>
              </a:ext>
            </a:extLst>
          </p:cNvPr>
          <p:cNvSpPr txBox="1"/>
          <p:nvPr/>
        </p:nvSpPr>
        <p:spPr>
          <a:xfrm>
            <a:off x="9133255" y="15122318"/>
            <a:ext cx="977896" cy="400110"/>
          </a:xfrm>
          <a:prstGeom prst="rect">
            <a:avLst/>
          </a:prstGeom>
          <a:noFill/>
        </p:spPr>
        <p:txBody>
          <a:bodyPr wrap="none" rtlCol="0">
            <a:spAutoFit/>
          </a:bodyPr>
          <a:lstStyle/>
          <a:p>
            <a:r>
              <a:rPr lang="en-US" sz="2000" dirty="0"/>
              <a:t>PAGE 4</a:t>
            </a:r>
          </a:p>
        </p:txBody>
      </p:sp>
      <p:sp>
        <p:nvSpPr>
          <p:cNvPr id="12" name="TextBox 11">
            <a:extLst>
              <a:ext uri="{FF2B5EF4-FFF2-40B4-BE49-F238E27FC236}">
                <a16:creationId xmlns:a16="http://schemas.microsoft.com/office/drawing/2014/main" id="{D533CB5E-A7D8-68B0-B573-38351DE0EAF5}"/>
              </a:ext>
            </a:extLst>
          </p:cNvPr>
          <p:cNvSpPr txBox="1"/>
          <p:nvPr/>
        </p:nvSpPr>
        <p:spPr>
          <a:xfrm>
            <a:off x="264546" y="1253723"/>
            <a:ext cx="10058400" cy="646331"/>
          </a:xfrm>
          <a:prstGeom prst="rect">
            <a:avLst/>
          </a:prstGeom>
          <a:noFill/>
        </p:spPr>
        <p:txBody>
          <a:bodyPr wrap="square">
            <a:spAutoFit/>
          </a:bodyPr>
          <a:lstStyle/>
          <a:p>
            <a:pPr algn="ctr"/>
            <a:r>
              <a:rPr lang="en-US" sz="3500" dirty="0">
                <a:solidFill>
                  <a:srgbClr val="002060"/>
                </a:solidFill>
                <a:latin typeface="Aharoni" panose="02010803020104030203" pitchFamily="2" charset="-79"/>
                <a:cs typeface="Aharoni" panose="02010803020104030203" pitchFamily="2" charset="-79"/>
              </a:rPr>
              <a:t>Operations in Action</a:t>
            </a:r>
          </a:p>
        </p:txBody>
      </p:sp>
      <p:sp>
        <p:nvSpPr>
          <p:cNvPr id="15" name="TextBox 14">
            <a:extLst>
              <a:ext uri="{FF2B5EF4-FFF2-40B4-BE49-F238E27FC236}">
                <a16:creationId xmlns:a16="http://schemas.microsoft.com/office/drawing/2014/main" id="{944E206D-BFCE-8FFF-2736-7CE84973374A}"/>
              </a:ext>
            </a:extLst>
          </p:cNvPr>
          <p:cNvSpPr txBox="1"/>
          <p:nvPr/>
        </p:nvSpPr>
        <p:spPr>
          <a:xfrm>
            <a:off x="51896" y="5830287"/>
            <a:ext cx="4737011" cy="6118598"/>
          </a:xfrm>
          <a:prstGeom prst="rect">
            <a:avLst/>
          </a:prstGeom>
          <a:noFill/>
          <a:ln w="38100">
            <a:solidFill>
              <a:srgbClr val="002060"/>
            </a:solidFill>
          </a:ln>
        </p:spPr>
        <p:txBody>
          <a:bodyPr wrap="square">
            <a:spAutoFit/>
          </a:bodyPr>
          <a:lstStyle/>
          <a:p>
            <a:pPr marL="0" marR="0" algn="ctr">
              <a:lnSpc>
                <a:spcPct val="115000"/>
              </a:lnSpc>
              <a:spcBef>
                <a:spcPts val="2400"/>
              </a:spcBef>
              <a:buNone/>
            </a:pPr>
            <a:r>
              <a:rPr lang="en-US" sz="2400" b="1" kern="0" dirty="0">
                <a:solidFill>
                  <a:srgbClr val="002060"/>
                </a:solidFill>
                <a:effectLst/>
                <a:latin typeface="Calibri" panose="020F0502020204030204" pitchFamily="34" charset="0"/>
                <a:ea typeface="MS Gothic" panose="020B0609070205080204" pitchFamily="49" charset="-128"/>
                <a:cs typeface="Times New Roman" panose="02020603050405020304" pitchFamily="18" charset="0"/>
              </a:rPr>
              <a:t>MANUFACTURING ENGINEERING</a:t>
            </a:r>
          </a:p>
          <a:p>
            <a:r>
              <a:rPr lang="en-US" sz="1400" b="1" dirty="0"/>
              <a:t>1. Key Wins &amp; Highlights</a:t>
            </a:r>
          </a:p>
          <a:p>
            <a:r>
              <a:rPr lang="en-US" sz="1400" dirty="0"/>
              <a:t>Sabrina Phelps and her team at Grassland (Sebastian Bilbao, Sam Allen &amp; Brandon Moore) have completed the 3</a:t>
            </a:r>
            <a:r>
              <a:rPr lang="en-US" sz="1400" baseline="30000" dirty="0"/>
              <a:t>rd</a:t>
            </a:r>
            <a:r>
              <a:rPr lang="en-US" sz="1400" dirty="0"/>
              <a:t> prototype of the Thermal Collector enclosure for NVIRIQ:</a:t>
            </a:r>
          </a:p>
          <a:p>
            <a:pPr lvl="0"/>
            <a:r>
              <a:rPr lang="en-US" sz="1400" dirty="0"/>
              <a:t>Researched and designed the appropriate rack to unload the glass pallet safely. </a:t>
            </a:r>
          </a:p>
          <a:p>
            <a:pPr lvl="0"/>
            <a:r>
              <a:rPr lang="en-US" sz="1400" dirty="0"/>
              <a:t>Worked with Sandra L. to complete the BOM for Epicor.</a:t>
            </a:r>
          </a:p>
          <a:p>
            <a:pPr lvl="0"/>
            <a:r>
              <a:rPr lang="en-US" sz="1400" dirty="0"/>
              <a:t>Performed 1</a:t>
            </a:r>
            <a:r>
              <a:rPr lang="en-US" sz="1400" baseline="30000" dirty="0"/>
              <a:t>st</a:t>
            </a:r>
            <a:r>
              <a:rPr lang="en-US" sz="1400" dirty="0"/>
              <a:t> article of the machined parts.</a:t>
            </a:r>
          </a:p>
          <a:p>
            <a:pPr lvl="0"/>
            <a:r>
              <a:rPr lang="en-US" sz="1400" dirty="0"/>
              <a:t>Completed final physical layout of the assembly cell. </a:t>
            </a:r>
          </a:p>
          <a:p>
            <a:r>
              <a:rPr lang="en-US" sz="1400" b="1" dirty="0"/>
              <a:t>2. What We’re Working On Now</a:t>
            </a:r>
          </a:p>
          <a:p>
            <a:r>
              <a:rPr lang="en-US" sz="1400" dirty="0"/>
              <a:t>Sabrina Phelps and her team are preparing to do a complete thermal collector unit with the latest improvements in production simulation. </a:t>
            </a:r>
          </a:p>
          <a:p>
            <a:pPr lvl="0"/>
            <a:r>
              <a:rPr lang="en-US" sz="1400" dirty="0"/>
              <a:t>Testing the painted sheet metal.</a:t>
            </a:r>
          </a:p>
          <a:p>
            <a:pPr lvl="0"/>
            <a:r>
              <a:rPr lang="en-US" sz="1400" dirty="0"/>
              <a:t>Testing the glass-lifting method.</a:t>
            </a:r>
          </a:p>
          <a:p>
            <a:pPr lvl="0"/>
            <a:r>
              <a:rPr lang="en-US" sz="1400" dirty="0"/>
              <a:t>Testing the welding &amp; painting method for the TC housing.</a:t>
            </a:r>
          </a:p>
          <a:p>
            <a:pPr lvl="0"/>
            <a:r>
              <a:rPr lang="en-US" sz="1400" dirty="0"/>
              <a:t>Purchase and deploy the remaining tools needed for production (Rivet guns, tool balancers, etc.).</a:t>
            </a:r>
          </a:p>
          <a:p>
            <a:r>
              <a:rPr lang="en-US" sz="1400" b="1" dirty="0"/>
              <a:t>3. What’s Coming Next</a:t>
            </a:r>
          </a:p>
          <a:p>
            <a:pPr lvl="0"/>
            <a:r>
              <a:rPr lang="en-US" sz="1400" dirty="0"/>
              <a:t>Once production validation is complete, we can put the finishing touches on the processes, work instructions and capacity planning.</a:t>
            </a:r>
          </a:p>
          <a:p>
            <a:pPr lvl="0"/>
            <a:r>
              <a:rPr lang="en-US" sz="1400" b="1" dirty="0"/>
              <a:t>4. People &amp; Recognition</a:t>
            </a:r>
          </a:p>
          <a:p>
            <a:r>
              <a:rPr lang="en-US" sz="1400" dirty="0"/>
              <a:t>Thanks to Sabrina Phelps, Sebastian Bilbao, Sam Allen &amp; Brandon Moore for the Highlights above.</a:t>
            </a:r>
          </a:p>
        </p:txBody>
      </p:sp>
      <p:sp>
        <p:nvSpPr>
          <p:cNvPr id="17" name="TextBox 16">
            <a:extLst>
              <a:ext uri="{FF2B5EF4-FFF2-40B4-BE49-F238E27FC236}">
                <a16:creationId xmlns:a16="http://schemas.microsoft.com/office/drawing/2014/main" id="{DF19D03B-6470-C58B-B609-C5D8AA460F53}"/>
              </a:ext>
            </a:extLst>
          </p:cNvPr>
          <p:cNvSpPr txBox="1"/>
          <p:nvPr/>
        </p:nvSpPr>
        <p:spPr>
          <a:xfrm>
            <a:off x="51895" y="12002587"/>
            <a:ext cx="4737011" cy="369332"/>
          </a:xfrm>
          <a:prstGeom prst="rect">
            <a:avLst/>
          </a:prstGeom>
          <a:noFill/>
          <a:ln w="38100">
            <a:solidFill>
              <a:srgbClr val="002060"/>
            </a:solidFill>
          </a:ln>
        </p:spPr>
        <p:txBody>
          <a:bodyPr wrap="square">
            <a:spAutoFit/>
          </a:bodyPr>
          <a:lstStyle/>
          <a:p>
            <a:pPr algn="ctr"/>
            <a:r>
              <a:rPr lang="en-US" dirty="0"/>
              <a:t>Thermal Collector enclosure for NVIRIQ</a:t>
            </a:r>
            <a:endParaRPr lang="en-US" sz="1400" dirty="0"/>
          </a:p>
        </p:txBody>
      </p:sp>
      <p:pic>
        <p:nvPicPr>
          <p:cNvPr id="32" name="Picture 31">
            <a:extLst>
              <a:ext uri="{FF2B5EF4-FFF2-40B4-BE49-F238E27FC236}">
                <a16:creationId xmlns:a16="http://schemas.microsoft.com/office/drawing/2014/main" id="{C7A15D9E-3585-8A2E-8BBD-9AF7F92CEED2}"/>
              </a:ext>
            </a:extLst>
          </p:cNvPr>
          <p:cNvPicPr>
            <a:picLocks noChangeAspect="1"/>
          </p:cNvPicPr>
          <p:nvPr/>
        </p:nvPicPr>
        <p:blipFill>
          <a:blip r:embed="rId2"/>
          <a:stretch>
            <a:fillRect/>
          </a:stretch>
        </p:blipFill>
        <p:spPr>
          <a:xfrm>
            <a:off x="741315" y="96841"/>
            <a:ext cx="8413209" cy="1371719"/>
          </a:xfrm>
          <a:prstGeom prst="rect">
            <a:avLst/>
          </a:prstGeom>
        </p:spPr>
      </p:pic>
      <p:sp>
        <p:nvSpPr>
          <p:cNvPr id="3" name="TextBox 2">
            <a:extLst>
              <a:ext uri="{FF2B5EF4-FFF2-40B4-BE49-F238E27FC236}">
                <a16:creationId xmlns:a16="http://schemas.microsoft.com/office/drawing/2014/main" id="{6BDE9FF7-C910-CB63-9619-58163CCAE52C}"/>
              </a:ext>
            </a:extLst>
          </p:cNvPr>
          <p:cNvSpPr txBox="1"/>
          <p:nvPr/>
        </p:nvSpPr>
        <p:spPr>
          <a:xfrm>
            <a:off x="-155707" y="5396165"/>
            <a:ext cx="5103626" cy="400110"/>
          </a:xfrm>
          <a:prstGeom prst="rect">
            <a:avLst/>
          </a:prstGeom>
          <a:noFill/>
        </p:spPr>
        <p:txBody>
          <a:bodyPr wrap="square">
            <a:spAutoFit/>
          </a:bodyPr>
          <a:lstStyle/>
          <a:p>
            <a:pPr algn="ctr"/>
            <a:r>
              <a:rPr lang="en-US" sz="2000" b="1" u="sng" dirty="0">
                <a:solidFill>
                  <a:srgbClr val="002060"/>
                </a:solidFill>
                <a:ea typeface="ADLaM Display" panose="02010000000000000000" pitchFamily="2" charset="0"/>
                <a:cs typeface="ADLaM Display" panose="02010000000000000000" pitchFamily="2" charset="0"/>
              </a:rPr>
              <a:t>Department Spotlight</a:t>
            </a:r>
          </a:p>
        </p:txBody>
      </p:sp>
      <p:sp>
        <p:nvSpPr>
          <p:cNvPr id="10" name="TextBox 9">
            <a:extLst>
              <a:ext uri="{FF2B5EF4-FFF2-40B4-BE49-F238E27FC236}">
                <a16:creationId xmlns:a16="http://schemas.microsoft.com/office/drawing/2014/main" id="{8E05BD95-CA84-CB46-B8A6-88D081144B9D}"/>
              </a:ext>
            </a:extLst>
          </p:cNvPr>
          <p:cNvSpPr txBox="1"/>
          <p:nvPr/>
        </p:nvSpPr>
        <p:spPr>
          <a:xfrm>
            <a:off x="0" y="1999261"/>
            <a:ext cx="10058401" cy="1446550"/>
          </a:xfrm>
          <a:prstGeom prst="rect">
            <a:avLst/>
          </a:prstGeom>
          <a:noFill/>
        </p:spPr>
        <p:txBody>
          <a:bodyPr wrap="square">
            <a:spAutoFit/>
          </a:bodyPr>
          <a:lstStyle/>
          <a:p>
            <a:pPr algn="ctr"/>
            <a:r>
              <a:rPr lang="en-US" sz="2400" b="1" u="sng" dirty="0">
                <a:solidFill>
                  <a:srgbClr val="002060"/>
                </a:solidFill>
              </a:rPr>
              <a:t>January Shipment Performance at a Glance</a:t>
            </a:r>
          </a:p>
          <a:p>
            <a:pPr algn="just"/>
            <a:r>
              <a:rPr lang="en-US" sz="1600" dirty="0"/>
              <a:t>January was a strong start to the year for our team. Across all locations, we shipped a total of </a:t>
            </a:r>
            <a:r>
              <a:rPr lang="en-US" sz="1600" b="1" dirty="0"/>
              <a:t>$12.76 million</a:t>
            </a:r>
            <a:r>
              <a:rPr lang="en-US" sz="1600" dirty="0"/>
              <a:t> in product. This impressive milestone reflects the hard work, coordination, and commitment of our entire organization. Each department played a role in helping us reach this achievement. Thank you to everyone who contributed to making January a success.</a:t>
            </a:r>
            <a:endParaRPr lang="en-US" sz="1500" b="1" u="sng" dirty="0"/>
          </a:p>
        </p:txBody>
      </p:sp>
      <p:sp>
        <p:nvSpPr>
          <p:cNvPr id="11" name="Rectangle 10">
            <a:extLst>
              <a:ext uri="{FF2B5EF4-FFF2-40B4-BE49-F238E27FC236}">
                <a16:creationId xmlns:a16="http://schemas.microsoft.com/office/drawing/2014/main" id="{3DB71B8B-0A1D-8D57-6628-77E53B86E9D2}"/>
              </a:ext>
            </a:extLst>
          </p:cNvPr>
          <p:cNvSpPr/>
          <p:nvPr/>
        </p:nvSpPr>
        <p:spPr>
          <a:xfrm>
            <a:off x="25948" y="1972857"/>
            <a:ext cx="10032452" cy="3498085"/>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549501A-8B13-AC01-1D0E-B9452A2C97BA}"/>
              </a:ext>
            </a:extLst>
          </p:cNvPr>
          <p:cNvPicPr>
            <a:picLocks noChangeAspect="1"/>
          </p:cNvPicPr>
          <p:nvPr/>
        </p:nvPicPr>
        <p:blipFill>
          <a:blip r:embed="rId3"/>
          <a:stretch>
            <a:fillRect/>
          </a:stretch>
        </p:blipFill>
        <p:spPr>
          <a:xfrm>
            <a:off x="25948" y="12516436"/>
            <a:ext cx="4622082" cy="2347920"/>
          </a:xfrm>
          <a:prstGeom prst="rect">
            <a:avLst/>
          </a:prstGeom>
        </p:spPr>
      </p:pic>
      <p:sp>
        <p:nvSpPr>
          <p:cNvPr id="6" name="TextBox 5">
            <a:extLst>
              <a:ext uri="{FF2B5EF4-FFF2-40B4-BE49-F238E27FC236}">
                <a16:creationId xmlns:a16="http://schemas.microsoft.com/office/drawing/2014/main" id="{57D602AE-0997-39D1-61E1-5EF7A741E980}"/>
              </a:ext>
            </a:extLst>
          </p:cNvPr>
          <p:cNvSpPr txBox="1"/>
          <p:nvPr/>
        </p:nvSpPr>
        <p:spPr>
          <a:xfrm>
            <a:off x="-21265" y="15148482"/>
            <a:ext cx="2776786" cy="400110"/>
          </a:xfrm>
          <a:prstGeom prst="rect">
            <a:avLst/>
          </a:prstGeom>
          <a:noFill/>
        </p:spPr>
        <p:txBody>
          <a:bodyPr wrap="none" rtlCol="0">
            <a:spAutoFit/>
          </a:bodyPr>
          <a:lstStyle/>
          <a:p>
            <a:r>
              <a:rPr lang="en-US" sz="2000" dirty="0"/>
              <a:t>MARCH 2026: ISSUE #3</a:t>
            </a:r>
          </a:p>
        </p:txBody>
      </p:sp>
      <p:graphicFrame>
        <p:nvGraphicFramePr>
          <p:cNvPr id="7" name="Table 6">
            <a:extLst>
              <a:ext uri="{FF2B5EF4-FFF2-40B4-BE49-F238E27FC236}">
                <a16:creationId xmlns:a16="http://schemas.microsoft.com/office/drawing/2014/main" id="{9AF3E4EB-ED9B-CC6F-EBFB-914E366B859F}"/>
              </a:ext>
            </a:extLst>
          </p:cNvPr>
          <p:cNvGraphicFramePr>
            <a:graphicFrameLocks noGrp="1"/>
          </p:cNvGraphicFramePr>
          <p:nvPr>
            <p:extLst>
              <p:ext uri="{D42A27DB-BD31-4B8C-83A1-F6EECF244321}">
                <p14:modId xmlns:p14="http://schemas.microsoft.com/office/powerpoint/2010/main" val="74599504"/>
              </p:ext>
            </p:extLst>
          </p:nvPr>
        </p:nvGraphicFramePr>
        <p:xfrm>
          <a:off x="614149" y="3529834"/>
          <a:ext cx="8884693" cy="1699512"/>
        </p:xfrm>
        <a:graphic>
          <a:graphicData uri="http://schemas.openxmlformats.org/drawingml/2006/table">
            <a:tbl>
              <a:tblPr/>
              <a:tblGrid>
                <a:gridCol w="4314727">
                  <a:extLst>
                    <a:ext uri="{9D8B030D-6E8A-4147-A177-3AD203B41FA5}">
                      <a16:colId xmlns:a16="http://schemas.microsoft.com/office/drawing/2014/main" val="2541589953"/>
                    </a:ext>
                  </a:extLst>
                </a:gridCol>
                <a:gridCol w="4569966">
                  <a:extLst>
                    <a:ext uri="{9D8B030D-6E8A-4147-A177-3AD203B41FA5}">
                      <a16:colId xmlns:a16="http://schemas.microsoft.com/office/drawing/2014/main" val="3982400795"/>
                    </a:ext>
                  </a:extLst>
                </a:gridCol>
              </a:tblGrid>
              <a:tr h="283252">
                <a:tc>
                  <a:txBody>
                    <a:bodyPr/>
                    <a:lstStyle/>
                    <a:p>
                      <a:pPr algn="ctr" rtl="0" fontAlgn="ctr">
                        <a:buNone/>
                      </a:pPr>
                      <a:r>
                        <a:rPr lang="en-US" sz="1100" b="1" i="0" u="none" strike="noStrike" dirty="0">
                          <a:solidFill>
                            <a:srgbClr val="000000"/>
                          </a:solidFill>
                          <a:effectLst/>
                          <a:latin typeface="Calibri" panose="020F0502020204030204" pitchFamily="34" charset="0"/>
                        </a:rPr>
                        <a:t>Locations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buNone/>
                      </a:pPr>
                      <a:r>
                        <a:rPr lang="en-US" sz="1100" b="1" i="0" u="none" strike="noStrike">
                          <a:solidFill>
                            <a:srgbClr val="000000"/>
                          </a:solidFill>
                          <a:effectLst/>
                          <a:latin typeface="Calibri" panose="020F0502020204030204" pitchFamily="34" charset="0"/>
                        </a:rPr>
                        <a:t>January Shipments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679097037"/>
                  </a:ext>
                </a:extLst>
              </a:tr>
              <a:tr h="283252">
                <a:tc>
                  <a:txBody>
                    <a:bodyPr/>
                    <a:lstStyle/>
                    <a:p>
                      <a:pPr algn="ctr" rtl="0" fontAlgn="ctr">
                        <a:buNone/>
                      </a:pPr>
                      <a:r>
                        <a:rPr lang="en-US" sz="1100" b="0" i="0" u="none" strike="noStrike">
                          <a:solidFill>
                            <a:srgbClr val="000000"/>
                          </a:solidFill>
                          <a:effectLst/>
                          <a:latin typeface="Calibri" panose="020F0502020204030204" pitchFamily="34" charset="0"/>
                        </a:rPr>
                        <a:t>Technology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100" b="0" i="0" u="none" strike="noStrike" dirty="0">
                          <a:solidFill>
                            <a:srgbClr val="000000"/>
                          </a:solidFill>
                          <a:effectLst/>
                          <a:latin typeface="Calibri" panose="020F0502020204030204" pitchFamily="34" charset="0"/>
                        </a:rPr>
                        <a:t>$10,827,000.00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5009757"/>
                  </a:ext>
                </a:extLst>
              </a:tr>
              <a:tr h="283252">
                <a:tc>
                  <a:txBody>
                    <a:bodyPr/>
                    <a:lstStyle/>
                    <a:p>
                      <a:pPr algn="ctr" rtl="0" fontAlgn="ctr">
                        <a:buNone/>
                      </a:pPr>
                      <a:r>
                        <a:rPr lang="en-US" sz="1100" b="0" i="0" u="none" strike="noStrike">
                          <a:solidFill>
                            <a:srgbClr val="000000"/>
                          </a:solidFill>
                          <a:effectLst/>
                          <a:latin typeface="Calibri" panose="020F0502020204030204" pitchFamily="34" charset="0"/>
                        </a:rPr>
                        <a:t>Grassland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100" b="0" i="0" u="none" strike="noStrike">
                          <a:solidFill>
                            <a:srgbClr val="000000"/>
                          </a:solidFill>
                          <a:effectLst/>
                          <a:latin typeface="Calibri" panose="020F0502020204030204" pitchFamily="34" charset="0"/>
                        </a:rPr>
                        <a:t>$1,627,000.00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7454519"/>
                  </a:ext>
                </a:extLst>
              </a:tr>
              <a:tr h="283252">
                <a:tc>
                  <a:txBody>
                    <a:bodyPr/>
                    <a:lstStyle/>
                    <a:p>
                      <a:pPr algn="ctr" rtl="0" fontAlgn="ctr">
                        <a:buNone/>
                      </a:pPr>
                      <a:r>
                        <a:rPr lang="en-US" sz="1100" b="0" i="0" u="none" strike="noStrike">
                          <a:solidFill>
                            <a:srgbClr val="000000"/>
                          </a:solidFill>
                          <a:effectLst/>
                          <a:latin typeface="Calibri" panose="020F0502020204030204" pitchFamily="34" charset="0"/>
                        </a:rPr>
                        <a:t>Tooele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100" b="0" i="0" u="none" strike="noStrike" dirty="0">
                          <a:solidFill>
                            <a:srgbClr val="000000"/>
                          </a:solidFill>
                          <a:effectLst/>
                          <a:latin typeface="Calibri" panose="020F0502020204030204" pitchFamily="34" charset="0"/>
                        </a:rPr>
                        <a:t>$258,000.00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9424839"/>
                  </a:ext>
                </a:extLst>
              </a:tr>
              <a:tr h="283252">
                <a:tc>
                  <a:txBody>
                    <a:bodyPr/>
                    <a:lstStyle/>
                    <a:p>
                      <a:pPr algn="ctr" rtl="0" fontAlgn="ctr">
                        <a:buNone/>
                      </a:pPr>
                      <a:r>
                        <a:rPr lang="en-US" sz="1100" b="0" i="0" u="none" strike="noStrike">
                          <a:solidFill>
                            <a:srgbClr val="000000"/>
                          </a:solidFill>
                          <a:effectLst/>
                          <a:latin typeface="Calibri" panose="020F0502020204030204" pitchFamily="34" charset="0"/>
                        </a:rPr>
                        <a:t>Other (HVAC Service)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100" b="0" i="0" u="none" strike="noStrike" dirty="0">
                          <a:solidFill>
                            <a:srgbClr val="000000"/>
                          </a:solidFill>
                          <a:effectLst/>
                          <a:latin typeface="Calibri" panose="020F0502020204030204" pitchFamily="34" charset="0"/>
                        </a:rPr>
                        <a:t>$48,000.00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0702328"/>
                  </a:ext>
                </a:extLst>
              </a:tr>
              <a:tr h="283252">
                <a:tc>
                  <a:txBody>
                    <a:bodyPr/>
                    <a:lstStyle/>
                    <a:p>
                      <a:pPr algn="ctr" rtl="0" fontAlgn="ctr">
                        <a:buNone/>
                      </a:pPr>
                      <a:r>
                        <a:rPr lang="en-US" sz="11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rtl="0" fontAlgn="ctr">
                        <a:buNone/>
                      </a:pPr>
                      <a:r>
                        <a:rPr lang="en-US" sz="1100" b="1" i="0" u="none" strike="noStrike" dirty="0">
                          <a:solidFill>
                            <a:srgbClr val="000000"/>
                          </a:solidFill>
                          <a:effectLst/>
                          <a:latin typeface="Calibri" panose="020F0502020204030204" pitchFamily="34" charset="0"/>
                        </a:rPr>
                        <a:t>$12,760,000.00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361613009"/>
                  </a:ext>
                </a:extLst>
              </a:tr>
            </a:tbl>
          </a:graphicData>
        </a:graphic>
      </p:graphicFrame>
      <p:sp>
        <p:nvSpPr>
          <p:cNvPr id="8" name="TextBox 7">
            <a:extLst>
              <a:ext uri="{FF2B5EF4-FFF2-40B4-BE49-F238E27FC236}">
                <a16:creationId xmlns:a16="http://schemas.microsoft.com/office/drawing/2014/main" id="{4857D59E-1B60-A4E4-2742-E35C8A13A6ED}"/>
              </a:ext>
            </a:extLst>
          </p:cNvPr>
          <p:cNvSpPr txBox="1"/>
          <p:nvPr/>
        </p:nvSpPr>
        <p:spPr>
          <a:xfrm>
            <a:off x="4947919" y="5963094"/>
            <a:ext cx="4737011" cy="9233297"/>
          </a:xfrm>
          <a:prstGeom prst="rect">
            <a:avLst/>
          </a:prstGeom>
          <a:noFill/>
        </p:spPr>
        <p:txBody>
          <a:bodyPr wrap="square">
            <a:spAutoFit/>
          </a:bodyPr>
          <a:lstStyle/>
          <a:p>
            <a:r>
              <a:rPr lang="en-US" sz="2200" dirty="0"/>
              <a:t>We want to make you aware that KCC will be conducting a company-wide employee survey within the next month (March/April). Our last survey was completed three years ago, and it is time to gather updated feedback from our team members.</a:t>
            </a:r>
          </a:p>
          <a:p>
            <a:r>
              <a:rPr lang="en-US" sz="2200" dirty="0"/>
              <a:t>This year, the survey process will look a bit different. The survey will be distributed via text message to each employee, and responses will be compiled by department. This approach will allow our Learning &amp; Development (L&amp;D) team to provide meaningful feedback to supervisors and managers.</a:t>
            </a:r>
          </a:p>
          <a:p>
            <a:r>
              <a:rPr lang="en-US" sz="2200" dirty="0"/>
              <a:t>The results will also help L&amp;D identify future training opportunities and development needs, which we hope will positively impact employee engagement and retention—especially as KCC continues to grow and hire new team members.</a:t>
            </a:r>
          </a:p>
          <a:p>
            <a:r>
              <a:rPr lang="en-US" sz="2200" dirty="0"/>
              <a:t>Additional details will be shared prior to the survey launch. We simply wanted to make everyone aware that this initiative is coming soon.</a:t>
            </a:r>
          </a:p>
        </p:txBody>
      </p:sp>
      <p:sp>
        <p:nvSpPr>
          <p:cNvPr id="13" name="TextBox 12">
            <a:extLst>
              <a:ext uri="{FF2B5EF4-FFF2-40B4-BE49-F238E27FC236}">
                <a16:creationId xmlns:a16="http://schemas.microsoft.com/office/drawing/2014/main" id="{0D59DD48-0393-4713-DEFC-42617ADBF14A}"/>
              </a:ext>
            </a:extLst>
          </p:cNvPr>
          <p:cNvSpPr txBox="1"/>
          <p:nvPr/>
        </p:nvSpPr>
        <p:spPr>
          <a:xfrm>
            <a:off x="4947919" y="5501429"/>
            <a:ext cx="4811958" cy="461665"/>
          </a:xfrm>
          <a:prstGeom prst="rect">
            <a:avLst/>
          </a:prstGeom>
          <a:noFill/>
        </p:spPr>
        <p:txBody>
          <a:bodyPr wrap="none" rtlCol="0">
            <a:spAutoFit/>
          </a:bodyPr>
          <a:lstStyle/>
          <a:p>
            <a:r>
              <a:rPr lang="en-US" sz="2400" b="1" u="sng" dirty="0">
                <a:solidFill>
                  <a:srgbClr val="002060"/>
                </a:solidFill>
              </a:rPr>
              <a:t>UPCOMING COMPANY SURVEY!!!</a:t>
            </a:r>
          </a:p>
        </p:txBody>
      </p:sp>
    </p:spTree>
    <p:extLst>
      <p:ext uri="{BB962C8B-B14F-4D97-AF65-F5344CB8AC3E}">
        <p14:creationId xmlns:p14="http://schemas.microsoft.com/office/powerpoint/2010/main" val="3800413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CBD579-E820-CDB4-99CC-0D683B16B478}"/>
              </a:ext>
            </a:extLst>
          </p:cNvPr>
          <p:cNvSpPr txBox="1"/>
          <p:nvPr/>
        </p:nvSpPr>
        <p:spPr>
          <a:xfrm>
            <a:off x="9106879" y="15148795"/>
            <a:ext cx="977896" cy="400110"/>
          </a:xfrm>
          <a:prstGeom prst="rect">
            <a:avLst/>
          </a:prstGeom>
          <a:noFill/>
        </p:spPr>
        <p:txBody>
          <a:bodyPr wrap="none" rtlCol="0">
            <a:spAutoFit/>
          </a:bodyPr>
          <a:lstStyle/>
          <a:p>
            <a:r>
              <a:rPr lang="en-US" sz="2000" dirty="0"/>
              <a:t>PAGE 5</a:t>
            </a:r>
          </a:p>
        </p:txBody>
      </p:sp>
      <p:sp>
        <p:nvSpPr>
          <p:cNvPr id="7" name="TextBox 6">
            <a:extLst>
              <a:ext uri="{FF2B5EF4-FFF2-40B4-BE49-F238E27FC236}">
                <a16:creationId xmlns:a16="http://schemas.microsoft.com/office/drawing/2014/main" id="{E8E550F7-9367-DFCF-C165-FA47C719D4F2}"/>
              </a:ext>
            </a:extLst>
          </p:cNvPr>
          <p:cNvSpPr txBox="1"/>
          <p:nvPr/>
        </p:nvSpPr>
        <p:spPr>
          <a:xfrm>
            <a:off x="26375" y="1616867"/>
            <a:ext cx="10058400" cy="1200329"/>
          </a:xfrm>
          <a:prstGeom prst="rect">
            <a:avLst/>
          </a:prstGeom>
          <a:noFill/>
        </p:spPr>
        <p:txBody>
          <a:bodyPr wrap="square">
            <a:spAutoFit/>
          </a:bodyPr>
          <a:lstStyle/>
          <a:p>
            <a:pPr algn="ctr"/>
            <a:r>
              <a:rPr lang="en-US" sz="3600" dirty="0">
                <a:solidFill>
                  <a:srgbClr val="002060"/>
                </a:solidFill>
                <a:latin typeface="Cooper Black" panose="0208090404030B020404" pitchFamily="18" charset="0"/>
              </a:rPr>
              <a:t>February </a:t>
            </a:r>
          </a:p>
          <a:p>
            <a:pPr algn="ctr"/>
            <a:r>
              <a:rPr lang="en-US" sz="3600" dirty="0">
                <a:solidFill>
                  <a:srgbClr val="002060"/>
                </a:solidFill>
                <a:latin typeface="Cooper Black" panose="0208090404030B020404" pitchFamily="18" charset="0"/>
              </a:rPr>
              <a:t>Announcements, Events &amp; Anniversaries</a:t>
            </a:r>
          </a:p>
        </p:txBody>
      </p:sp>
      <p:pic>
        <p:nvPicPr>
          <p:cNvPr id="12" name="Picture 11">
            <a:extLst>
              <a:ext uri="{FF2B5EF4-FFF2-40B4-BE49-F238E27FC236}">
                <a16:creationId xmlns:a16="http://schemas.microsoft.com/office/drawing/2014/main" id="{140E735C-DBA7-7DC7-80FE-DB1A6B3833B5}"/>
              </a:ext>
            </a:extLst>
          </p:cNvPr>
          <p:cNvPicPr>
            <a:picLocks noChangeAspect="1"/>
          </p:cNvPicPr>
          <p:nvPr/>
        </p:nvPicPr>
        <p:blipFill>
          <a:blip r:embed="rId2"/>
          <a:stretch>
            <a:fillRect/>
          </a:stretch>
        </p:blipFill>
        <p:spPr>
          <a:xfrm>
            <a:off x="1630126" y="7470415"/>
            <a:ext cx="1716197" cy="1144131"/>
          </a:xfrm>
          <a:prstGeom prst="rect">
            <a:avLst/>
          </a:prstGeom>
        </p:spPr>
      </p:pic>
      <p:sp>
        <p:nvSpPr>
          <p:cNvPr id="13" name="TextBox 12">
            <a:extLst>
              <a:ext uri="{FF2B5EF4-FFF2-40B4-BE49-F238E27FC236}">
                <a16:creationId xmlns:a16="http://schemas.microsoft.com/office/drawing/2014/main" id="{8B51343B-1FCA-930A-DBF6-B37077F78EA0}"/>
              </a:ext>
            </a:extLst>
          </p:cNvPr>
          <p:cNvSpPr txBox="1"/>
          <p:nvPr/>
        </p:nvSpPr>
        <p:spPr>
          <a:xfrm>
            <a:off x="-26375" y="8544720"/>
            <a:ext cx="5055575" cy="400110"/>
          </a:xfrm>
          <a:prstGeom prst="rect">
            <a:avLst/>
          </a:prstGeom>
          <a:noFill/>
        </p:spPr>
        <p:txBody>
          <a:bodyPr wrap="square" rtlCol="0">
            <a:spAutoFit/>
          </a:bodyPr>
          <a:lstStyle/>
          <a:p>
            <a:pPr algn="ctr"/>
            <a:r>
              <a:rPr lang="en-US" sz="2000" dirty="0">
                <a:solidFill>
                  <a:srgbClr val="002060"/>
                </a:solidFill>
              </a:rPr>
              <a:t>It’s Your Anniversary</a:t>
            </a:r>
          </a:p>
        </p:txBody>
      </p:sp>
      <p:sp>
        <p:nvSpPr>
          <p:cNvPr id="14" name="Rectangle 13">
            <a:extLst>
              <a:ext uri="{FF2B5EF4-FFF2-40B4-BE49-F238E27FC236}">
                <a16:creationId xmlns:a16="http://schemas.microsoft.com/office/drawing/2014/main" id="{B2E36863-6C73-6E50-226E-90DC26C3FC23}"/>
              </a:ext>
            </a:extLst>
          </p:cNvPr>
          <p:cNvSpPr/>
          <p:nvPr/>
        </p:nvSpPr>
        <p:spPr>
          <a:xfrm>
            <a:off x="26375" y="7410450"/>
            <a:ext cx="4976450" cy="7731439"/>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4C041CA-6E88-9D44-A81C-71C0B8517F3B}"/>
              </a:ext>
            </a:extLst>
          </p:cNvPr>
          <p:cNvPicPr>
            <a:picLocks noChangeAspect="1"/>
          </p:cNvPicPr>
          <p:nvPr/>
        </p:nvPicPr>
        <p:blipFill>
          <a:blip r:embed="rId3"/>
          <a:stretch>
            <a:fillRect/>
          </a:stretch>
        </p:blipFill>
        <p:spPr>
          <a:xfrm>
            <a:off x="567462" y="8348982"/>
            <a:ext cx="531186" cy="531186"/>
          </a:xfrm>
          <a:prstGeom prst="rect">
            <a:avLst/>
          </a:prstGeom>
        </p:spPr>
      </p:pic>
      <p:pic>
        <p:nvPicPr>
          <p:cNvPr id="17" name="Picture 16">
            <a:extLst>
              <a:ext uri="{FF2B5EF4-FFF2-40B4-BE49-F238E27FC236}">
                <a16:creationId xmlns:a16="http://schemas.microsoft.com/office/drawing/2014/main" id="{7D429E0D-E590-5AA3-E4D0-367CD5933EB2}"/>
              </a:ext>
            </a:extLst>
          </p:cNvPr>
          <p:cNvPicPr>
            <a:picLocks noChangeAspect="1"/>
          </p:cNvPicPr>
          <p:nvPr/>
        </p:nvPicPr>
        <p:blipFill>
          <a:blip r:embed="rId3"/>
          <a:stretch>
            <a:fillRect/>
          </a:stretch>
        </p:blipFill>
        <p:spPr>
          <a:xfrm>
            <a:off x="4024476" y="8373562"/>
            <a:ext cx="531186" cy="531186"/>
          </a:xfrm>
          <a:prstGeom prst="rect">
            <a:avLst/>
          </a:prstGeom>
        </p:spPr>
      </p:pic>
      <p:sp>
        <p:nvSpPr>
          <p:cNvPr id="26" name="Rectangle 25">
            <a:extLst>
              <a:ext uri="{FF2B5EF4-FFF2-40B4-BE49-F238E27FC236}">
                <a16:creationId xmlns:a16="http://schemas.microsoft.com/office/drawing/2014/main" id="{D66B4FDB-1975-47F2-6860-730313DB4416}"/>
              </a:ext>
            </a:extLst>
          </p:cNvPr>
          <p:cNvSpPr/>
          <p:nvPr/>
        </p:nvSpPr>
        <p:spPr>
          <a:xfrm>
            <a:off x="5185001" y="2843039"/>
            <a:ext cx="4410826" cy="12298849"/>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3" name="Picture 5122">
            <a:extLst>
              <a:ext uri="{FF2B5EF4-FFF2-40B4-BE49-F238E27FC236}">
                <a16:creationId xmlns:a16="http://schemas.microsoft.com/office/drawing/2014/main" id="{598BCBBE-0BE5-CCE7-519D-BC57C665080E}"/>
              </a:ext>
            </a:extLst>
          </p:cNvPr>
          <p:cNvPicPr>
            <a:picLocks noChangeAspect="1"/>
          </p:cNvPicPr>
          <p:nvPr/>
        </p:nvPicPr>
        <p:blipFill>
          <a:blip r:embed="rId4"/>
          <a:stretch>
            <a:fillRect/>
          </a:stretch>
        </p:blipFill>
        <p:spPr>
          <a:xfrm>
            <a:off x="741315" y="96841"/>
            <a:ext cx="8413209" cy="1371719"/>
          </a:xfrm>
          <a:prstGeom prst="rect">
            <a:avLst/>
          </a:prstGeom>
        </p:spPr>
      </p:pic>
      <p:sp>
        <p:nvSpPr>
          <p:cNvPr id="2" name="TextBox 1">
            <a:extLst>
              <a:ext uri="{FF2B5EF4-FFF2-40B4-BE49-F238E27FC236}">
                <a16:creationId xmlns:a16="http://schemas.microsoft.com/office/drawing/2014/main" id="{457CC4E6-6212-ED3A-06AD-C94C0D83A256}"/>
              </a:ext>
            </a:extLst>
          </p:cNvPr>
          <p:cNvSpPr txBox="1"/>
          <p:nvPr/>
        </p:nvSpPr>
        <p:spPr>
          <a:xfrm>
            <a:off x="-26375" y="15180589"/>
            <a:ext cx="2776786" cy="400110"/>
          </a:xfrm>
          <a:prstGeom prst="rect">
            <a:avLst/>
          </a:prstGeom>
          <a:noFill/>
        </p:spPr>
        <p:txBody>
          <a:bodyPr wrap="none" rtlCol="0">
            <a:spAutoFit/>
          </a:bodyPr>
          <a:lstStyle/>
          <a:p>
            <a:r>
              <a:rPr lang="en-US" sz="2000" dirty="0"/>
              <a:t>MARCH 2026: ISSUE #3</a:t>
            </a:r>
          </a:p>
        </p:txBody>
      </p:sp>
      <p:sp>
        <p:nvSpPr>
          <p:cNvPr id="18" name="TextBox 17">
            <a:extLst>
              <a:ext uri="{FF2B5EF4-FFF2-40B4-BE49-F238E27FC236}">
                <a16:creationId xmlns:a16="http://schemas.microsoft.com/office/drawing/2014/main" id="{D49734B5-F5B9-F118-210B-B2F83EB356D1}"/>
              </a:ext>
            </a:extLst>
          </p:cNvPr>
          <p:cNvSpPr txBox="1"/>
          <p:nvPr/>
        </p:nvSpPr>
        <p:spPr>
          <a:xfrm>
            <a:off x="67091" y="3591054"/>
            <a:ext cx="5117910" cy="3539430"/>
          </a:xfrm>
          <a:prstGeom prst="rect">
            <a:avLst/>
          </a:prstGeom>
          <a:noFill/>
        </p:spPr>
        <p:txBody>
          <a:bodyPr wrap="square">
            <a:spAutoFit/>
          </a:bodyPr>
          <a:lstStyle/>
          <a:p>
            <a:r>
              <a:rPr lang="en-US" sz="1600" dirty="0"/>
              <a:t>Mar 1 - 4/1	👕 Hourly, Supervisor, TL Shirt 					Order Period</a:t>
            </a:r>
          </a:p>
          <a:p>
            <a:endParaRPr lang="en-US" sz="1600" dirty="0"/>
          </a:p>
          <a:p>
            <a:r>
              <a:rPr lang="en-US" sz="1600" dirty="0"/>
              <a:t>March 14:		🥧 3.14 Pi Day</a:t>
            </a:r>
          </a:p>
          <a:p>
            <a:endParaRPr lang="en-US" sz="1600" dirty="0"/>
          </a:p>
          <a:p>
            <a:r>
              <a:rPr lang="en-US" sz="1600" dirty="0"/>
              <a:t>March 15		🗡️ The Ides of March</a:t>
            </a:r>
          </a:p>
          <a:p>
            <a:endParaRPr lang="en-US" sz="1600" dirty="0"/>
          </a:p>
          <a:p>
            <a:r>
              <a:rPr lang="en-US" sz="1600" dirty="0"/>
              <a:t>March 15 – 4/6	🏀 March Madness!</a:t>
            </a:r>
          </a:p>
          <a:p>
            <a:endParaRPr lang="en-US" sz="1600" dirty="0"/>
          </a:p>
          <a:p>
            <a:r>
              <a:rPr lang="en-US" sz="1600" dirty="0"/>
              <a:t>March 16		 🏛️  Joel Town Hall  (Tech)</a:t>
            </a:r>
          </a:p>
          <a:p>
            <a:endParaRPr lang="en-US" sz="1600" dirty="0"/>
          </a:p>
          <a:p>
            <a:r>
              <a:rPr lang="en-US" sz="1600" dirty="0"/>
              <a:t>March 17   	🍀 St. Patrick’s Day</a:t>
            </a:r>
          </a:p>
          <a:p>
            <a:endParaRPr lang="en-US" sz="1600" dirty="0"/>
          </a:p>
          <a:p>
            <a:r>
              <a:rPr lang="en-US" sz="1600" dirty="0"/>
              <a:t>March 28		 🍀 Time of Paddy 5K/10K/13.1</a:t>
            </a:r>
          </a:p>
        </p:txBody>
      </p:sp>
      <p:sp>
        <p:nvSpPr>
          <p:cNvPr id="19" name="TextBox 18">
            <a:extLst>
              <a:ext uri="{FF2B5EF4-FFF2-40B4-BE49-F238E27FC236}">
                <a16:creationId xmlns:a16="http://schemas.microsoft.com/office/drawing/2014/main" id="{FF5F4474-A53E-405B-BB8D-408959125B56}"/>
              </a:ext>
            </a:extLst>
          </p:cNvPr>
          <p:cNvSpPr txBox="1"/>
          <p:nvPr/>
        </p:nvSpPr>
        <p:spPr>
          <a:xfrm>
            <a:off x="0" y="3109052"/>
            <a:ext cx="5117910" cy="461665"/>
          </a:xfrm>
          <a:prstGeom prst="rect">
            <a:avLst/>
          </a:prstGeom>
          <a:noFill/>
        </p:spPr>
        <p:txBody>
          <a:bodyPr wrap="square" rtlCol="0">
            <a:spAutoFit/>
          </a:bodyPr>
          <a:lstStyle/>
          <a:p>
            <a:pPr algn="ctr"/>
            <a:r>
              <a:rPr lang="en-US" sz="2400" b="1" dirty="0">
                <a:solidFill>
                  <a:srgbClr val="002060"/>
                </a:solidFill>
              </a:rPr>
              <a:t>UPCOMING EVENTS</a:t>
            </a:r>
          </a:p>
        </p:txBody>
      </p:sp>
      <p:pic>
        <p:nvPicPr>
          <p:cNvPr id="21" name="Picture 20">
            <a:extLst>
              <a:ext uri="{FF2B5EF4-FFF2-40B4-BE49-F238E27FC236}">
                <a16:creationId xmlns:a16="http://schemas.microsoft.com/office/drawing/2014/main" id="{5CA85503-0488-3F2D-F0A5-7F76441B4334}"/>
              </a:ext>
            </a:extLst>
          </p:cNvPr>
          <p:cNvPicPr>
            <a:picLocks noChangeAspect="1"/>
          </p:cNvPicPr>
          <p:nvPr/>
        </p:nvPicPr>
        <p:blipFill>
          <a:blip r:embed="rId5"/>
          <a:stretch>
            <a:fillRect/>
          </a:stretch>
        </p:blipFill>
        <p:spPr>
          <a:xfrm>
            <a:off x="598501" y="8965167"/>
            <a:ext cx="3832197" cy="5991402"/>
          </a:xfrm>
          <a:prstGeom prst="rect">
            <a:avLst/>
          </a:prstGeom>
          <a:ln w="38100">
            <a:solidFill>
              <a:srgbClr val="002060"/>
            </a:solidFill>
          </a:ln>
        </p:spPr>
      </p:pic>
      <p:pic>
        <p:nvPicPr>
          <p:cNvPr id="24" name="Picture 23">
            <a:extLst>
              <a:ext uri="{FF2B5EF4-FFF2-40B4-BE49-F238E27FC236}">
                <a16:creationId xmlns:a16="http://schemas.microsoft.com/office/drawing/2014/main" id="{1B66BD25-331A-6758-BFB2-E110D7C83322}"/>
              </a:ext>
            </a:extLst>
          </p:cNvPr>
          <p:cNvPicPr>
            <a:picLocks noChangeAspect="1"/>
          </p:cNvPicPr>
          <p:nvPr/>
        </p:nvPicPr>
        <p:blipFill>
          <a:blip r:embed="rId6"/>
          <a:stretch>
            <a:fillRect/>
          </a:stretch>
        </p:blipFill>
        <p:spPr>
          <a:xfrm>
            <a:off x="5185001" y="2843038"/>
            <a:ext cx="4410826" cy="5518047"/>
          </a:xfrm>
          <a:prstGeom prst="rect">
            <a:avLst/>
          </a:prstGeom>
        </p:spPr>
      </p:pic>
      <p:pic>
        <p:nvPicPr>
          <p:cNvPr id="30" name="Picture 29">
            <a:extLst>
              <a:ext uri="{FF2B5EF4-FFF2-40B4-BE49-F238E27FC236}">
                <a16:creationId xmlns:a16="http://schemas.microsoft.com/office/drawing/2014/main" id="{4B3DE874-1789-0B0C-4655-4CFD9B2C13E2}"/>
              </a:ext>
            </a:extLst>
          </p:cNvPr>
          <p:cNvPicPr>
            <a:picLocks noChangeAspect="1"/>
          </p:cNvPicPr>
          <p:nvPr/>
        </p:nvPicPr>
        <p:blipFill>
          <a:blip r:embed="rId7"/>
          <a:stretch>
            <a:fillRect/>
          </a:stretch>
        </p:blipFill>
        <p:spPr>
          <a:xfrm>
            <a:off x="5211376" y="8544720"/>
            <a:ext cx="4410826" cy="3385926"/>
          </a:xfrm>
          <a:prstGeom prst="rect">
            <a:avLst/>
          </a:prstGeom>
        </p:spPr>
      </p:pic>
      <p:sp>
        <p:nvSpPr>
          <p:cNvPr id="31" name="Rectangle 30">
            <a:extLst>
              <a:ext uri="{FF2B5EF4-FFF2-40B4-BE49-F238E27FC236}">
                <a16:creationId xmlns:a16="http://schemas.microsoft.com/office/drawing/2014/main" id="{E7FDE98B-9650-FF9F-B976-C7BE97475568}"/>
              </a:ext>
            </a:extLst>
          </p:cNvPr>
          <p:cNvSpPr/>
          <p:nvPr/>
        </p:nvSpPr>
        <p:spPr>
          <a:xfrm>
            <a:off x="5310913" y="11930646"/>
            <a:ext cx="4148986" cy="3025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“I have six roommates, which are better than friends because they have to give you one month’s notice before they leave.”</a:t>
            </a:r>
          </a:p>
          <a:p>
            <a:pPr algn="ctr"/>
            <a:endParaRPr lang="en-US" sz="2000" dirty="0"/>
          </a:p>
          <a:p>
            <a:pPr algn="ctr"/>
            <a:r>
              <a:rPr lang="en-US" sz="2000" dirty="0"/>
              <a:t>- Toby </a:t>
            </a:r>
            <a:r>
              <a:rPr lang="en-US" sz="2000" dirty="0" err="1"/>
              <a:t>Flenderson</a:t>
            </a:r>
            <a:endParaRPr lang="en-US" sz="2000" dirty="0"/>
          </a:p>
        </p:txBody>
      </p:sp>
    </p:spTree>
    <p:extLst>
      <p:ext uri="{BB962C8B-B14F-4D97-AF65-F5344CB8AC3E}">
        <p14:creationId xmlns:p14="http://schemas.microsoft.com/office/powerpoint/2010/main" val="2820348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2FF10-C9DE-1823-4DE4-74CD4D3639E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7864ECC-BA91-C8EF-8B84-DDD57A956513}"/>
              </a:ext>
            </a:extLst>
          </p:cNvPr>
          <p:cNvSpPr/>
          <p:nvPr/>
        </p:nvSpPr>
        <p:spPr>
          <a:xfrm>
            <a:off x="312234" y="8062619"/>
            <a:ext cx="5508703" cy="486202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B6F5759-82AB-2B48-4695-50B611730D6A}"/>
              </a:ext>
            </a:extLst>
          </p:cNvPr>
          <p:cNvSpPr txBox="1"/>
          <p:nvPr/>
        </p:nvSpPr>
        <p:spPr>
          <a:xfrm>
            <a:off x="9100101" y="15132765"/>
            <a:ext cx="977896" cy="400110"/>
          </a:xfrm>
          <a:prstGeom prst="rect">
            <a:avLst/>
          </a:prstGeom>
          <a:noFill/>
        </p:spPr>
        <p:txBody>
          <a:bodyPr wrap="none" rtlCol="0">
            <a:spAutoFit/>
          </a:bodyPr>
          <a:lstStyle/>
          <a:p>
            <a:r>
              <a:rPr lang="en-US" sz="2000" dirty="0"/>
              <a:t>PAGE 6</a:t>
            </a:r>
          </a:p>
        </p:txBody>
      </p:sp>
      <p:pic>
        <p:nvPicPr>
          <p:cNvPr id="35" name="Picture 34">
            <a:extLst>
              <a:ext uri="{FF2B5EF4-FFF2-40B4-BE49-F238E27FC236}">
                <a16:creationId xmlns:a16="http://schemas.microsoft.com/office/drawing/2014/main" id="{431B5E5B-2828-5222-E175-A1DE988472B8}"/>
              </a:ext>
            </a:extLst>
          </p:cNvPr>
          <p:cNvPicPr>
            <a:picLocks noChangeAspect="1"/>
          </p:cNvPicPr>
          <p:nvPr/>
        </p:nvPicPr>
        <p:blipFill>
          <a:blip r:embed="rId3"/>
          <a:stretch>
            <a:fillRect/>
          </a:stretch>
        </p:blipFill>
        <p:spPr>
          <a:xfrm>
            <a:off x="1578153" y="2862963"/>
            <a:ext cx="1483508" cy="1508020"/>
          </a:xfrm>
          <a:prstGeom prst="rect">
            <a:avLst/>
          </a:prstGeom>
        </p:spPr>
      </p:pic>
      <p:sp>
        <p:nvSpPr>
          <p:cNvPr id="68" name="Speech Bubble: Oval 67">
            <a:extLst>
              <a:ext uri="{FF2B5EF4-FFF2-40B4-BE49-F238E27FC236}">
                <a16:creationId xmlns:a16="http://schemas.microsoft.com/office/drawing/2014/main" id="{DCCC19CC-3E6F-A04B-A466-49D7FD762167}"/>
              </a:ext>
            </a:extLst>
          </p:cNvPr>
          <p:cNvSpPr/>
          <p:nvPr/>
        </p:nvSpPr>
        <p:spPr>
          <a:xfrm>
            <a:off x="3353999" y="2189720"/>
            <a:ext cx="1483508" cy="1508021"/>
          </a:xfrm>
          <a:prstGeom prst="wedgeEllipseCallout">
            <a:avLst>
              <a:gd name="adj1" fmla="val -84526"/>
              <a:gd name="adj2" fmla="val 395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Hear Ye</a:t>
            </a:r>
          </a:p>
          <a:p>
            <a:pPr algn="ctr"/>
            <a:r>
              <a:rPr lang="en-US" sz="1200" dirty="0"/>
              <a:t>Hear Ye</a:t>
            </a:r>
          </a:p>
          <a:p>
            <a:pPr algn="ctr"/>
            <a:r>
              <a:rPr lang="en-US" sz="1200" dirty="0"/>
              <a:t>The Following Employees Have Been </a:t>
            </a:r>
          </a:p>
          <a:p>
            <a:pPr algn="ctr"/>
            <a:r>
              <a:rPr lang="en-US" sz="1200" dirty="0"/>
              <a:t>PROMOTED</a:t>
            </a:r>
          </a:p>
        </p:txBody>
      </p:sp>
      <p:sp>
        <p:nvSpPr>
          <p:cNvPr id="4" name="TextBox 3">
            <a:extLst>
              <a:ext uri="{FF2B5EF4-FFF2-40B4-BE49-F238E27FC236}">
                <a16:creationId xmlns:a16="http://schemas.microsoft.com/office/drawing/2014/main" id="{FAE2FE47-C03B-CE83-BB4F-C8F3D9CEFC2E}"/>
              </a:ext>
            </a:extLst>
          </p:cNvPr>
          <p:cNvSpPr txBox="1"/>
          <p:nvPr/>
        </p:nvSpPr>
        <p:spPr>
          <a:xfrm>
            <a:off x="-92199" y="4310937"/>
            <a:ext cx="6234037" cy="830997"/>
          </a:xfrm>
          <a:prstGeom prst="rect">
            <a:avLst/>
          </a:prstGeom>
          <a:noFill/>
        </p:spPr>
        <p:txBody>
          <a:bodyPr wrap="square">
            <a:spAutoFit/>
          </a:bodyPr>
          <a:lstStyle/>
          <a:p>
            <a:pPr algn="ctr"/>
            <a:r>
              <a:rPr lang="en-US" sz="1600" dirty="0">
                <a:latin typeface="ADLaM Display" panose="02010000000000000000" pitchFamily="2" charset="0"/>
                <a:ea typeface="ADLaM Display" panose="02010000000000000000" pitchFamily="2" charset="0"/>
                <a:cs typeface="ADLaM Display" panose="02010000000000000000" pitchFamily="2" charset="0"/>
              </a:rPr>
              <a:t>Please join us in congratulating the following team members on their recent promotions. We appreciate their hard work, dedication, and continued contributions to our success.</a:t>
            </a:r>
          </a:p>
        </p:txBody>
      </p:sp>
      <p:pic>
        <p:nvPicPr>
          <p:cNvPr id="90" name="Picture 89">
            <a:extLst>
              <a:ext uri="{FF2B5EF4-FFF2-40B4-BE49-F238E27FC236}">
                <a16:creationId xmlns:a16="http://schemas.microsoft.com/office/drawing/2014/main" id="{0FF04D96-8B09-A8E4-F78A-87F9CC3EBFAE}"/>
              </a:ext>
            </a:extLst>
          </p:cNvPr>
          <p:cNvPicPr>
            <a:picLocks noChangeAspect="1"/>
          </p:cNvPicPr>
          <p:nvPr/>
        </p:nvPicPr>
        <p:blipFill>
          <a:blip r:embed="rId4"/>
          <a:stretch>
            <a:fillRect/>
          </a:stretch>
        </p:blipFill>
        <p:spPr>
          <a:xfrm>
            <a:off x="741315" y="96841"/>
            <a:ext cx="8413209" cy="1371719"/>
          </a:xfrm>
          <a:prstGeom prst="rect">
            <a:avLst/>
          </a:prstGeom>
        </p:spPr>
      </p:pic>
      <p:sp>
        <p:nvSpPr>
          <p:cNvPr id="107" name="Rectangle 106">
            <a:extLst>
              <a:ext uri="{FF2B5EF4-FFF2-40B4-BE49-F238E27FC236}">
                <a16:creationId xmlns:a16="http://schemas.microsoft.com/office/drawing/2014/main" id="{E196180F-2ACF-1700-B7C2-17C1D8A7B5CE}"/>
              </a:ext>
            </a:extLst>
          </p:cNvPr>
          <p:cNvSpPr/>
          <p:nvPr/>
        </p:nvSpPr>
        <p:spPr>
          <a:xfrm>
            <a:off x="6190725" y="1468559"/>
            <a:ext cx="3843611" cy="2494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“Working hard is important. But there is something that matters even more: believing in yourself.”</a:t>
            </a:r>
          </a:p>
          <a:p>
            <a:pPr algn="ctr"/>
            <a:endParaRPr lang="en-US" sz="2000" dirty="0"/>
          </a:p>
          <a:p>
            <a:pPr algn="ctr"/>
            <a:r>
              <a:rPr lang="en-US" sz="2000" dirty="0"/>
              <a:t>- Harry Potter</a:t>
            </a:r>
          </a:p>
        </p:txBody>
      </p:sp>
      <p:sp>
        <p:nvSpPr>
          <p:cNvPr id="108" name="TextBox 107">
            <a:extLst>
              <a:ext uri="{FF2B5EF4-FFF2-40B4-BE49-F238E27FC236}">
                <a16:creationId xmlns:a16="http://schemas.microsoft.com/office/drawing/2014/main" id="{C6713CFA-D6A2-86F9-0710-3892A0714477}"/>
              </a:ext>
            </a:extLst>
          </p:cNvPr>
          <p:cNvSpPr txBox="1"/>
          <p:nvPr/>
        </p:nvSpPr>
        <p:spPr>
          <a:xfrm>
            <a:off x="99025" y="1616485"/>
            <a:ext cx="5925272" cy="523220"/>
          </a:xfrm>
          <a:prstGeom prst="rect">
            <a:avLst/>
          </a:prstGeom>
          <a:noFill/>
        </p:spPr>
        <p:txBody>
          <a:bodyPr wrap="square" rtlCol="0">
            <a:spAutoFit/>
          </a:bodyPr>
          <a:lstStyle/>
          <a:p>
            <a:pPr algn="ctr"/>
            <a:r>
              <a:rPr lang="en-US" sz="2800" dirty="0">
                <a:solidFill>
                  <a:srgbClr val="002060"/>
                </a:solidFill>
                <a:latin typeface="Cooper Black" panose="0208090404030B020404" pitchFamily="18" charset="0"/>
              </a:rPr>
              <a:t>COMPANY PROMOTIONS</a:t>
            </a:r>
          </a:p>
        </p:txBody>
      </p:sp>
      <p:graphicFrame>
        <p:nvGraphicFramePr>
          <p:cNvPr id="17" name="Table 16">
            <a:extLst>
              <a:ext uri="{FF2B5EF4-FFF2-40B4-BE49-F238E27FC236}">
                <a16:creationId xmlns:a16="http://schemas.microsoft.com/office/drawing/2014/main" id="{4828ED30-F98A-B735-7A8E-32DE044BAEB8}"/>
              </a:ext>
            </a:extLst>
          </p:cNvPr>
          <p:cNvGraphicFramePr>
            <a:graphicFrameLocks noGrp="1"/>
          </p:cNvGraphicFramePr>
          <p:nvPr>
            <p:extLst>
              <p:ext uri="{D42A27DB-BD31-4B8C-83A1-F6EECF244321}">
                <p14:modId xmlns:p14="http://schemas.microsoft.com/office/powerpoint/2010/main" val="22718041"/>
              </p:ext>
            </p:extLst>
          </p:nvPr>
        </p:nvGraphicFramePr>
        <p:xfrm>
          <a:off x="141857" y="5166235"/>
          <a:ext cx="5849967" cy="2800350"/>
        </p:xfrm>
        <a:graphic>
          <a:graphicData uri="http://schemas.openxmlformats.org/drawingml/2006/table">
            <a:tbl>
              <a:tblPr/>
              <a:tblGrid>
                <a:gridCol w="2845892">
                  <a:extLst>
                    <a:ext uri="{9D8B030D-6E8A-4147-A177-3AD203B41FA5}">
                      <a16:colId xmlns:a16="http://schemas.microsoft.com/office/drawing/2014/main" val="941176332"/>
                    </a:ext>
                  </a:extLst>
                </a:gridCol>
                <a:gridCol w="3004075">
                  <a:extLst>
                    <a:ext uri="{9D8B030D-6E8A-4147-A177-3AD203B41FA5}">
                      <a16:colId xmlns:a16="http://schemas.microsoft.com/office/drawing/2014/main" val="2576032344"/>
                    </a:ext>
                  </a:extLst>
                </a:gridCol>
              </a:tblGrid>
              <a:tr h="200025">
                <a:tc gridSpan="2">
                  <a:txBody>
                    <a:bodyPr/>
                    <a:lstStyle/>
                    <a:p>
                      <a:pPr algn="ctr" fontAlgn="b">
                        <a:buNone/>
                      </a:pPr>
                      <a:r>
                        <a:rPr lang="en-US" sz="1200" b="1" i="0" u="none" strike="noStrike" dirty="0">
                          <a:solidFill>
                            <a:srgbClr val="FFFFFF"/>
                          </a:solidFill>
                          <a:effectLst/>
                          <a:latin typeface="Calibri" panose="020F0502020204030204" pitchFamily="34" charset="0"/>
                        </a:rPr>
                        <a:t>Leadership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pPr algn="ctr" fontAlgn="b">
                        <a:buNone/>
                      </a:pPr>
                      <a:endParaRPr lang="en-US" sz="1200" b="1" i="0" u="none" strike="noStrike">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103127012"/>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Brinley Nopper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Team Leader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8353866"/>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Sarah Dailey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Team Leader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9523024"/>
                  </a:ext>
                </a:extLst>
              </a:tr>
              <a:tr h="200025">
                <a:tc gridSpan="2">
                  <a:txBody>
                    <a:bodyPr/>
                    <a:lstStyle/>
                    <a:p>
                      <a:pPr algn="ctr" fontAlgn="b">
                        <a:buNone/>
                      </a:pPr>
                      <a:r>
                        <a:rPr lang="en-US" sz="1200" b="1" i="0" u="none" strike="noStrike" dirty="0">
                          <a:solidFill>
                            <a:srgbClr val="FFFFFF"/>
                          </a:solidFill>
                          <a:effectLst/>
                          <a:latin typeface="Calibri" panose="020F0502020204030204" pitchFamily="34" charset="0"/>
                        </a:rPr>
                        <a:t>Production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pPr algn="ctr" fontAlgn="b">
                        <a:buNone/>
                      </a:pPr>
                      <a:endParaRPr lang="en-US" sz="1200" b="1" i="0" u="none" strike="noStrike">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280694958"/>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Gavin Ganci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Refrigeration Tech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8183976"/>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Leydi Rodriquez Perez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Electrical Tech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6451280"/>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Reynaldo Alzuaga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Refrigeration Tech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3270533"/>
                  </a:ext>
                </a:extLst>
              </a:tr>
              <a:tr h="200025">
                <a:tc gridSpan="2">
                  <a:txBody>
                    <a:bodyPr/>
                    <a:lstStyle/>
                    <a:p>
                      <a:pPr algn="ctr" fontAlgn="b">
                        <a:buNone/>
                      </a:pPr>
                      <a:r>
                        <a:rPr lang="en-US" sz="1200" b="1" i="0" u="none" strike="noStrike" dirty="0">
                          <a:solidFill>
                            <a:srgbClr val="FFFFFF"/>
                          </a:solidFill>
                          <a:effectLst/>
                          <a:latin typeface="Calibri" panose="020F0502020204030204" pitchFamily="34" charset="0"/>
                        </a:rPr>
                        <a:t>Engineering &amp; 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pPr algn="ctr" fontAlgn="b">
                        <a:buNone/>
                      </a:pPr>
                      <a:endParaRPr lang="en-US" sz="1200" b="1" i="0" u="none" strike="noStrike">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985749265"/>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Bruce Bergin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R&amp;D Electrical Engineer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7545666"/>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Michael Dwyer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Quality Management System Engineer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180971"/>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Gregory Boyd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Designer II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0259825"/>
                  </a:ext>
                </a:extLst>
              </a:tr>
              <a:tr h="200025">
                <a:tc gridSpan="2">
                  <a:txBody>
                    <a:bodyPr/>
                    <a:lstStyle/>
                    <a:p>
                      <a:pPr algn="ctr" fontAlgn="b">
                        <a:buNone/>
                      </a:pPr>
                      <a:r>
                        <a:rPr lang="en-US" sz="1200" b="0" i="0" u="none" strike="noStrike" dirty="0">
                          <a:solidFill>
                            <a:schemeClr val="bg1"/>
                          </a:solidFill>
                          <a:effectLst/>
                          <a:latin typeface="Calibri" panose="020F0502020204030204" pitchFamily="34" charset="0"/>
                        </a:rPr>
                        <a:t>Support &amp; Technical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endParaRPr dirty="0"/>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8771354"/>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Katia Bartutis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Parts Order Clerk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2048976"/>
                  </a:ext>
                </a:extLst>
              </a:tr>
              <a:tr h="200025">
                <a:tc>
                  <a:txBody>
                    <a:bodyPr/>
                    <a:lstStyle/>
                    <a:p>
                      <a:pPr algn="l" fontAlgn="b">
                        <a:buNone/>
                      </a:pPr>
                      <a:r>
                        <a:rPr lang="en-US" sz="1200" b="0" i="0" u="none" strike="noStrike" dirty="0">
                          <a:solidFill>
                            <a:srgbClr val="000000"/>
                          </a:solidFill>
                          <a:effectLst/>
                          <a:latin typeface="Calibri" panose="020F0502020204030204" pitchFamily="34" charset="0"/>
                        </a:rPr>
                        <a:t>Melissa Hidalgo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Quality Tech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3789829"/>
                  </a:ext>
                </a:extLst>
              </a:tr>
            </a:tbl>
          </a:graphicData>
        </a:graphic>
      </p:graphicFrame>
      <p:sp>
        <p:nvSpPr>
          <p:cNvPr id="18" name="Rectangle 17">
            <a:extLst>
              <a:ext uri="{FF2B5EF4-FFF2-40B4-BE49-F238E27FC236}">
                <a16:creationId xmlns:a16="http://schemas.microsoft.com/office/drawing/2014/main" id="{5B12B45C-D484-90FF-0211-B1AE524EC2D2}"/>
              </a:ext>
            </a:extLst>
          </p:cNvPr>
          <p:cNvSpPr/>
          <p:nvPr/>
        </p:nvSpPr>
        <p:spPr>
          <a:xfrm>
            <a:off x="141857" y="13020675"/>
            <a:ext cx="5849967" cy="1839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“You miss 100% of the shots you don’t take. – Wayne Gretzky”</a:t>
            </a:r>
          </a:p>
          <a:p>
            <a:pPr algn="ctr"/>
            <a:endParaRPr lang="en-US" sz="2000" dirty="0"/>
          </a:p>
          <a:p>
            <a:pPr algn="ctr"/>
            <a:r>
              <a:rPr lang="en-US" sz="2000" dirty="0"/>
              <a:t>- Michael Scott</a:t>
            </a:r>
          </a:p>
        </p:txBody>
      </p:sp>
      <p:sp>
        <p:nvSpPr>
          <p:cNvPr id="2" name="TextBox 1">
            <a:extLst>
              <a:ext uri="{FF2B5EF4-FFF2-40B4-BE49-F238E27FC236}">
                <a16:creationId xmlns:a16="http://schemas.microsoft.com/office/drawing/2014/main" id="{20EF540F-1294-F7B0-604D-26EC4040B574}"/>
              </a:ext>
            </a:extLst>
          </p:cNvPr>
          <p:cNvSpPr txBox="1"/>
          <p:nvPr/>
        </p:nvSpPr>
        <p:spPr>
          <a:xfrm>
            <a:off x="0" y="15106265"/>
            <a:ext cx="2776786" cy="400110"/>
          </a:xfrm>
          <a:prstGeom prst="rect">
            <a:avLst/>
          </a:prstGeom>
          <a:noFill/>
        </p:spPr>
        <p:txBody>
          <a:bodyPr wrap="none" rtlCol="0">
            <a:spAutoFit/>
          </a:bodyPr>
          <a:lstStyle/>
          <a:p>
            <a:r>
              <a:rPr lang="en-US" sz="2000" dirty="0"/>
              <a:t>MARCH 2026: ISSUE #3</a:t>
            </a:r>
          </a:p>
        </p:txBody>
      </p:sp>
      <p:pic>
        <p:nvPicPr>
          <p:cNvPr id="3" name="Picture 2">
            <a:extLst>
              <a:ext uri="{FF2B5EF4-FFF2-40B4-BE49-F238E27FC236}">
                <a16:creationId xmlns:a16="http://schemas.microsoft.com/office/drawing/2014/main" id="{9B910205-D51C-28CC-16AC-4C87E0FD0537}"/>
              </a:ext>
            </a:extLst>
          </p:cNvPr>
          <p:cNvPicPr>
            <a:picLocks noChangeAspect="1"/>
          </p:cNvPicPr>
          <p:nvPr/>
        </p:nvPicPr>
        <p:blipFill>
          <a:blip r:embed="rId5"/>
          <a:stretch>
            <a:fillRect/>
          </a:stretch>
        </p:blipFill>
        <p:spPr>
          <a:xfrm>
            <a:off x="480169" y="8274239"/>
            <a:ext cx="5162983" cy="4605798"/>
          </a:xfrm>
          <a:prstGeom prst="rect">
            <a:avLst/>
          </a:prstGeom>
        </p:spPr>
      </p:pic>
      <p:pic>
        <p:nvPicPr>
          <p:cNvPr id="7" name="Picture 6">
            <a:extLst>
              <a:ext uri="{FF2B5EF4-FFF2-40B4-BE49-F238E27FC236}">
                <a16:creationId xmlns:a16="http://schemas.microsoft.com/office/drawing/2014/main" id="{9ECCF303-3E78-CFA0-78E2-7E43676894FD}"/>
              </a:ext>
            </a:extLst>
          </p:cNvPr>
          <p:cNvPicPr>
            <a:picLocks noChangeAspect="1"/>
          </p:cNvPicPr>
          <p:nvPr/>
        </p:nvPicPr>
        <p:blipFill>
          <a:blip r:embed="rId6"/>
          <a:stretch>
            <a:fillRect/>
          </a:stretch>
        </p:blipFill>
        <p:spPr>
          <a:xfrm>
            <a:off x="7525741" y="5178390"/>
            <a:ext cx="1052806" cy="1820795"/>
          </a:xfrm>
          <a:prstGeom prst="rect">
            <a:avLst/>
          </a:prstGeom>
        </p:spPr>
      </p:pic>
      <p:sp>
        <p:nvSpPr>
          <p:cNvPr id="8" name="TextBox 7">
            <a:extLst>
              <a:ext uri="{FF2B5EF4-FFF2-40B4-BE49-F238E27FC236}">
                <a16:creationId xmlns:a16="http://schemas.microsoft.com/office/drawing/2014/main" id="{619C239F-920C-6748-3D2F-B836A860C22A}"/>
              </a:ext>
            </a:extLst>
          </p:cNvPr>
          <p:cNvSpPr txBox="1"/>
          <p:nvPr/>
        </p:nvSpPr>
        <p:spPr>
          <a:xfrm>
            <a:off x="6313431" y="4374383"/>
            <a:ext cx="3477427" cy="646331"/>
          </a:xfrm>
          <a:prstGeom prst="rect">
            <a:avLst/>
          </a:prstGeom>
          <a:noFill/>
        </p:spPr>
        <p:txBody>
          <a:bodyPr wrap="none" rtlCol="0">
            <a:spAutoFit/>
          </a:bodyPr>
          <a:lstStyle/>
          <a:p>
            <a:pPr algn="ctr"/>
            <a:r>
              <a:rPr lang="en-US" b="1" dirty="0"/>
              <a:t>PROFOUND MUSINGS</a:t>
            </a:r>
            <a:r>
              <a:rPr lang="en-US" dirty="0"/>
              <a:t>…by Craig</a:t>
            </a:r>
          </a:p>
          <a:p>
            <a:pPr algn="ctr"/>
            <a:r>
              <a:rPr lang="en-US" dirty="0"/>
              <a:t>(80’s &amp; 90’s pop culture edition)</a:t>
            </a:r>
          </a:p>
        </p:txBody>
      </p:sp>
      <p:sp>
        <p:nvSpPr>
          <p:cNvPr id="9" name="TextBox 8">
            <a:extLst>
              <a:ext uri="{FF2B5EF4-FFF2-40B4-BE49-F238E27FC236}">
                <a16:creationId xmlns:a16="http://schemas.microsoft.com/office/drawing/2014/main" id="{4ECDDE2F-4C57-F5D6-8102-39971F004782}"/>
              </a:ext>
            </a:extLst>
          </p:cNvPr>
          <p:cNvSpPr txBox="1"/>
          <p:nvPr/>
        </p:nvSpPr>
        <p:spPr>
          <a:xfrm>
            <a:off x="6193117" y="7156861"/>
            <a:ext cx="3744968" cy="7155805"/>
          </a:xfrm>
          <a:prstGeom prst="rect">
            <a:avLst/>
          </a:prstGeom>
          <a:noFill/>
        </p:spPr>
        <p:txBody>
          <a:bodyPr wrap="square" rtlCol="0">
            <a:spAutoFit/>
          </a:bodyPr>
          <a:lstStyle/>
          <a:p>
            <a:r>
              <a:rPr lang="en-US" sz="1700" dirty="0"/>
              <a:t>Forget the Jets and stuff, the coolest part of Top Gun was when Tom Cruise looked at his watch in slow motion.</a:t>
            </a:r>
          </a:p>
          <a:p>
            <a:endParaRPr lang="en-US" sz="1700" dirty="0"/>
          </a:p>
          <a:p>
            <a:r>
              <a:rPr lang="en-US" sz="1700" dirty="0"/>
              <a:t>I’ll never understand how Teen Wolf, who was a WAREWOLF (!!) became the most popular kid in school just because he could dunk a basketball.</a:t>
            </a:r>
          </a:p>
          <a:p>
            <a:endParaRPr lang="en-US" sz="1700" dirty="0"/>
          </a:p>
          <a:p>
            <a:r>
              <a:rPr lang="en-US" sz="1700" dirty="0"/>
              <a:t>Do you think when a young Lieutenant Crunch was promoted, and someone accidentally referred to him as LT, he said, “actually….I’ve been promoted….it’s Captain Crunch”.</a:t>
            </a:r>
          </a:p>
          <a:p>
            <a:endParaRPr lang="en-US" sz="1700" dirty="0"/>
          </a:p>
          <a:p>
            <a:r>
              <a:rPr lang="en-US" sz="1700" dirty="0"/>
              <a:t>Bonnie Tyler asked her boyfriend to turn around 7 different times in the song Total Eclipse of the Heart. Poor guy’s out here spinning like a top.</a:t>
            </a:r>
          </a:p>
          <a:p>
            <a:endParaRPr lang="en-US" sz="1700" dirty="0"/>
          </a:p>
          <a:p>
            <a:r>
              <a:rPr lang="en-US" sz="1700" dirty="0"/>
              <a:t>Serious question: On Saved by the Bell, who managed the Malibu Sands Beach Club when summer ended and Mr. Belding had to go back to being a principal?</a:t>
            </a:r>
          </a:p>
          <a:p>
            <a:endParaRPr lang="en-US" sz="1700" dirty="0"/>
          </a:p>
          <a:p>
            <a:endParaRPr lang="en-US" sz="1700" dirty="0"/>
          </a:p>
        </p:txBody>
      </p:sp>
      <p:sp>
        <p:nvSpPr>
          <p:cNvPr id="10" name="Rectangle 9">
            <a:extLst>
              <a:ext uri="{FF2B5EF4-FFF2-40B4-BE49-F238E27FC236}">
                <a16:creationId xmlns:a16="http://schemas.microsoft.com/office/drawing/2014/main" id="{0D9E3D88-2DE4-1CAD-B9FB-9E270A668498}"/>
              </a:ext>
            </a:extLst>
          </p:cNvPr>
          <p:cNvSpPr/>
          <p:nvPr/>
        </p:nvSpPr>
        <p:spPr>
          <a:xfrm>
            <a:off x="6190724" y="4211695"/>
            <a:ext cx="3843611" cy="10648232"/>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4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5DA7C2-A471-0C9F-733F-5BC76F4653F8}"/>
              </a:ext>
            </a:extLst>
          </p:cNvPr>
          <p:cNvPicPr>
            <a:picLocks noChangeAspect="1"/>
          </p:cNvPicPr>
          <p:nvPr/>
        </p:nvPicPr>
        <p:blipFill>
          <a:blip r:embed="rId2"/>
          <a:stretch>
            <a:fillRect/>
          </a:stretch>
        </p:blipFill>
        <p:spPr>
          <a:xfrm>
            <a:off x="120315" y="1018210"/>
            <a:ext cx="2001798" cy="3002697"/>
          </a:xfrm>
          <a:prstGeom prst="rect">
            <a:avLst/>
          </a:prstGeom>
        </p:spPr>
      </p:pic>
      <p:pic>
        <p:nvPicPr>
          <p:cNvPr id="6" name="Picture 5">
            <a:extLst>
              <a:ext uri="{FF2B5EF4-FFF2-40B4-BE49-F238E27FC236}">
                <a16:creationId xmlns:a16="http://schemas.microsoft.com/office/drawing/2014/main" id="{C1D14CB6-6826-7DB2-2E3E-DD1DF05B2CDE}"/>
              </a:ext>
            </a:extLst>
          </p:cNvPr>
          <p:cNvPicPr>
            <a:picLocks noChangeAspect="1"/>
          </p:cNvPicPr>
          <p:nvPr/>
        </p:nvPicPr>
        <p:blipFill>
          <a:blip r:embed="rId3"/>
          <a:stretch>
            <a:fillRect/>
          </a:stretch>
        </p:blipFill>
        <p:spPr>
          <a:xfrm>
            <a:off x="741315" y="96841"/>
            <a:ext cx="8413209" cy="1371719"/>
          </a:xfrm>
          <a:prstGeom prst="rect">
            <a:avLst/>
          </a:prstGeom>
        </p:spPr>
      </p:pic>
      <p:sp>
        <p:nvSpPr>
          <p:cNvPr id="8" name="TextBox 7">
            <a:extLst>
              <a:ext uri="{FF2B5EF4-FFF2-40B4-BE49-F238E27FC236}">
                <a16:creationId xmlns:a16="http://schemas.microsoft.com/office/drawing/2014/main" id="{367EE266-554F-0246-A6C1-7EDDE1A8350F}"/>
              </a:ext>
            </a:extLst>
          </p:cNvPr>
          <p:cNvSpPr txBox="1"/>
          <p:nvPr/>
        </p:nvSpPr>
        <p:spPr>
          <a:xfrm>
            <a:off x="9100101" y="15132765"/>
            <a:ext cx="977896" cy="400110"/>
          </a:xfrm>
          <a:prstGeom prst="rect">
            <a:avLst/>
          </a:prstGeom>
          <a:noFill/>
        </p:spPr>
        <p:txBody>
          <a:bodyPr wrap="none" rtlCol="0">
            <a:spAutoFit/>
          </a:bodyPr>
          <a:lstStyle/>
          <a:p>
            <a:r>
              <a:rPr lang="en-US" sz="2000" dirty="0"/>
              <a:t>PAGE 7</a:t>
            </a:r>
          </a:p>
        </p:txBody>
      </p:sp>
      <p:sp>
        <p:nvSpPr>
          <p:cNvPr id="10" name="TextBox 9">
            <a:extLst>
              <a:ext uri="{FF2B5EF4-FFF2-40B4-BE49-F238E27FC236}">
                <a16:creationId xmlns:a16="http://schemas.microsoft.com/office/drawing/2014/main" id="{FAB7E678-3323-9DD5-782C-20F88E671ECD}"/>
              </a:ext>
            </a:extLst>
          </p:cNvPr>
          <p:cNvSpPr txBox="1"/>
          <p:nvPr/>
        </p:nvSpPr>
        <p:spPr>
          <a:xfrm>
            <a:off x="288851" y="7131102"/>
            <a:ext cx="4444409" cy="5909310"/>
          </a:xfrm>
          <a:prstGeom prst="rect">
            <a:avLst/>
          </a:prstGeom>
          <a:noFill/>
        </p:spPr>
        <p:txBody>
          <a:bodyPr wrap="square">
            <a:spAutoFit/>
          </a:bodyPr>
          <a:lstStyle/>
          <a:p>
            <a:pPr algn="just"/>
            <a:r>
              <a:rPr lang="en-US" b="1" u="sng" dirty="0"/>
              <a:t>Alexis Arevalo Rodriguez</a:t>
            </a:r>
          </a:p>
          <a:p>
            <a:pPr algn="just"/>
            <a:r>
              <a:rPr lang="en-US" dirty="0"/>
              <a:t>Line D HVAC Assembly</a:t>
            </a:r>
          </a:p>
          <a:p>
            <a:pPr algn="just"/>
            <a:endParaRPr lang="en-US" dirty="0"/>
          </a:p>
          <a:p>
            <a:pPr algn="just"/>
            <a:r>
              <a:rPr lang="en-US" dirty="0"/>
              <a:t>Alexis Arevalo Rodriguez is an assembly tech for Line D at the Technology Facility. Alexis installs compressors into units with the use of a crane. While performing a tandem lift for dual compressors, Alexis recognized the hooks on the lifting device were too large to safely secure the load. He brought this safety concern to the safety team and proper hooks were provided to securely install the compressors!</a:t>
            </a:r>
          </a:p>
          <a:p>
            <a:pPr algn="just"/>
            <a:endParaRPr lang="en-US" dirty="0"/>
          </a:p>
          <a:p>
            <a:pPr algn="just"/>
            <a:r>
              <a:rPr lang="en-US" b="1" dirty="0"/>
              <a:t>GREAT FIX!</a:t>
            </a:r>
          </a:p>
          <a:p>
            <a:pPr algn="just"/>
            <a:endParaRPr lang="en-US" dirty="0"/>
          </a:p>
          <a:p>
            <a:pPr algn="just"/>
            <a:r>
              <a:rPr lang="en-US" dirty="0"/>
              <a:t>The Safety Committee has awarded Alexis with the Safety Fix of the Month and a $50 gift card. Congrats to Alexis!</a:t>
            </a:r>
          </a:p>
          <a:p>
            <a:pPr algn="just"/>
            <a:endParaRPr lang="en-US" dirty="0"/>
          </a:p>
          <a:p>
            <a:pPr algn="just"/>
            <a:r>
              <a:rPr lang="en-US" b="1" dirty="0"/>
              <a:t>YOU COULD BE NEXT!!!</a:t>
            </a:r>
          </a:p>
        </p:txBody>
      </p:sp>
      <p:sp>
        <p:nvSpPr>
          <p:cNvPr id="11" name="TextBox 10">
            <a:extLst>
              <a:ext uri="{FF2B5EF4-FFF2-40B4-BE49-F238E27FC236}">
                <a16:creationId xmlns:a16="http://schemas.microsoft.com/office/drawing/2014/main" id="{88794317-9265-DEA5-56D3-9F7F97030560}"/>
              </a:ext>
            </a:extLst>
          </p:cNvPr>
          <p:cNvSpPr txBox="1"/>
          <p:nvPr/>
        </p:nvSpPr>
        <p:spPr>
          <a:xfrm>
            <a:off x="5144640" y="7131102"/>
            <a:ext cx="4624909" cy="5355312"/>
          </a:xfrm>
          <a:prstGeom prst="rect">
            <a:avLst/>
          </a:prstGeom>
          <a:noFill/>
        </p:spPr>
        <p:txBody>
          <a:bodyPr wrap="square">
            <a:spAutoFit/>
          </a:bodyPr>
          <a:lstStyle/>
          <a:p>
            <a:r>
              <a:rPr lang="en-US" b="1" u="sng" dirty="0"/>
              <a:t>Mike Orangias</a:t>
            </a:r>
            <a:br>
              <a:rPr lang="en-US" b="1" dirty="0"/>
            </a:br>
            <a:r>
              <a:rPr lang="en-US" dirty="0"/>
              <a:t>Grassland Maintenance</a:t>
            </a:r>
          </a:p>
          <a:p>
            <a:endParaRPr lang="en-US" dirty="0"/>
          </a:p>
          <a:p>
            <a:r>
              <a:rPr lang="en-US" dirty="0"/>
              <a:t>Mike is a maintenance team member at the Grassland facility. Mike noticed the lamps in the rear of the building were not providing adequate lighting. The dim bulbs were an issue for forklift drivers and pedestrians in the area. Mike responded by using a scissor lift, with appropriate fall protection, to update 476 lamps!</a:t>
            </a:r>
          </a:p>
          <a:p>
            <a:endParaRPr lang="en-US" dirty="0"/>
          </a:p>
          <a:p>
            <a:r>
              <a:rPr lang="en-US" b="1" dirty="0"/>
              <a:t>GREAT FIX!</a:t>
            </a:r>
          </a:p>
          <a:p>
            <a:endParaRPr lang="en-US" dirty="0"/>
          </a:p>
          <a:p>
            <a:r>
              <a:rPr lang="en-US" dirty="0"/>
              <a:t>The Safety Committee has awarded Mike with the Safety Fix of the Month and a $50 gift card. Congrats to Mike!</a:t>
            </a:r>
          </a:p>
          <a:p>
            <a:endParaRPr lang="en-US" dirty="0"/>
          </a:p>
          <a:p>
            <a:pPr algn="just"/>
            <a:r>
              <a:rPr lang="en-US" b="1" dirty="0"/>
              <a:t>YOU COULD BE NEXT!!!</a:t>
            </a:r>
          </a:p>
        </p:txBody>
      </p:sp>
      <p:sp>
        <p:nvSpPr>
          <p:cNvPr id="18" name="Rectangle 17">
            <a:extLst>
              <a:ext uri="{FF2B5EF4-FFF2-40B4-BE49-F238E27FC236}">
                <a16:creationId xmlns:a16="http://schemas.microsoft.com/office/drawing/2014/main" id="{D174405B-336E-3040-B8CF-2D200B675006}"/>
              </a:ext>
            </a:extLst>
          </p:cNvPr>
          <p:cNvSpPr/>
          <p:nvPr/>
        </p:nvSpPr>
        <p:spPr>
          <a:xfrm>
            <a:off x="120315" y="3721395"/>
            <a:ext cx="4793446" cy="9319017"/>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0364EDF-756E-B8DD-C1C7-1DC1FF06545A}"/>
              </a:ext>
            </a:extLst>
          </p:cNvPr>
          <p:cNvSpPr/>
          <p:nvPr/>
        </p:nvSpPr>
        <p:spPr>
          <a:xfrm>
            <a:off x="5060371" y="3721395"/>
            <a:ext cx="4793446" cy="931901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793A18F-112E-3857-3B5E-8365639F632F}"/>
              </a:ext>
            </a:extLst>
          </p:cNvPr>
          <p:cNvSpPr txBox="1"/>
          <p:nvPr/>
        </p:nvSpPr>
        <p:spPr>
          <a:xfrm>
            <a:off x="2638677" y="1572600"/>
            <a:ext cx="5849679" cy="1754326"/>
          </a:xfrm>
          <a:prstGeom prst="rect">
            <a:avLst/>
          </a:prstGeom>
          <a:noFill/>
        </p:spPr>
        <p:txBody>
          <a:bodyPr wrap="none" rtlCol="0">
            <a:spAutoFit/>
          </a:bodyPr>
          <a:lstStyle/>
          <a:p>
            <a:pPr algn="ctr"/>
            <a:r>
              <a:rPr lang="en-US" sz="3600" b="1" dirty="0"/>
              <a:t>SAFETY FIX OF THE MONTH</a:t>
            </a:r>
          </a:p>
          <a:p>
            <a:pPr algn="ctr"/>
            <a:r>
              <a:rPr lang="en-US" sz="3600" b="1" dirty="0"/>
              <a:t> WINNERS</a:t>
            </a:r>
          </a:p>
          <a:p>
            <a:pPr algn="ctr"/>
            <a:r>
              <a:rPr lang="en-US" sz="3600" dirty="0"/>
              <a:t>January 2026</a:t>
            </a:r>
          </a:p>
        </p:txBody>
      </p:sp>
      <p:sp>
        <p:nvSpPr>
          <p:cNvPr id="2" name="TextBox 1">
            <a:extLst>
              <a:ext uri="{FF2B5EF4-FFF2-40B4-BE49-F238E27FC236}">
                <a16:creationId xmlns:a16="http://schemas.microsoft.com/office/drawing/2014/main" id="{F24BE48D-0FC3-8E5C-A0CA-2B2DB0C06F53}"/>
              </a:ext>
            </a:extLst>
          </p:cNvPr>
          <p:cNvSpPr txBox="1"/>
          <p:nvPr/>
        </p:nvSpPr>
        <p:spPr>
          <a:xfrm>
            <a:off x="0" y="15127530"/>
            <a:ext cx="2776786" cy="400110"/>
          </a:xfrm>
          <a:prstGeom prst="rect">
            <a:avLst/>
          </a:prstGeom>
          <a:noFill/>
        </p:spPr>
        <p:txBody>
          <a:bodyPr wrap="none" rtlCol="0">
            <a:spAutoFit/>
          </a:bodyPr>
          <a:lstStyle/>
          <a:p>
            <a:r>
              <a:rPr lang="en-US" sz="2000" dirty="0"/>
              <a:t>MARCH 2026: ISSUE #3</a:t>
            </a:r>
          </a:p>
        </p:txBody>
      </p:sp>
      <p:pic>
        <p:nvPicPr>
          <p:cNvPr id="3" name="Picture 2">
            <a:extLst>
              <a:ext uri="{FF2B5EF4-FFF2-40B4-BE49-F238E27FC236}">
                <a16:creationId xmlns:a16="http://schemas.microsoft.com/office/drawing/2014/main" id="{1B4F1311-12AC-CD44-E463-58FD1C77786F}"/>
              </a:ext>
            </a:extLst>
          </p:cNvPr>
          <p:cNvPicPr>
            <a:picLocks noChangeAspect="1"/>
          </p:cNvPicPr>
          <p:nvPr/>
        </p:nvPicPr>
        <p:blipFill>
          <a:blip r:embed="rId4"/>
          <a:stretch>
            <a:fillRect/>
          </a:stretch>
        </p:blipFill>
        <p:spPr>
          <a:xfrm>
            <a:off x="288851" y="3867413"/>
            <a:ext cx="2203216" cy="2743438"/>
          </a:xfrm>
          <a:prstGeom prst="rect">
            <a:avLst/>
          </a:prstGeom>
        </p:spPr>
      </p:pic>
      <p:pic>
        <p:nvPicPr>
          <p:cNvPr id="4" name="Picture 3">
            <a:extLst>
              <a:ext uri="{FF2B5EF4-FFF2-40B4-BE49-F238E27FC236}">
                <a16:creationId xmlns:a16="http://schemas.microsoft.com/office/drawing/2014/main" id="{D942E8A5-DAC6-AF83-5B58-512BD8C6E926}"/>
              </a:ext>
            </a:extLst>
          </p:cNvPr>
          <p:cNvPicPr>
            <a:picLocks noChangeAspect="1"/>
          </p:cNvPicPr>
          <p:nvPr/>
        </p:nvPicPr>
        <p:blipFill>
          <a:blip r:embed="rId5"/>
          <a:stretch>
            <a:fillRect/>
          </a:stretch>
        </p:blipFill>
        <p:spPr>
          <a:xfrm>
            <a:off x="2638677" y="3867413"/>
            <a:ext cx="2178531" cy="2743438"/>
          </a:xfrm>
          <a:prstGeom prst="rect">
            <a:avLst/>
          </a:prstGeom>
        </p:spPr>
      </p:pic>
      <p:pic>
        <p:nvPicPr>
          <p:cNvPr id="7" name="Picture 6">
            <a:extLst>
              <a:ext uri="{FF2B5EF4-FFF2-40B4-BE49-F238E27FC236}">
                <a16:creationId xmlns:a16="http://schemas.microsoft.com/office/drawing/2014/main" id="{B226C446-CB9E-96AA-2EB6-B9BB938EE404}"/>
              </a:ext>
            </a:extLst>
          </p:cNvPr>
          <p:cNvPicPr>
            <a:picLocks noChangeAspect="1"/>
          </p:cNvPicPr>
          <p:nvPr/>
        </p:nvPicPr>
        <p:blipFill>
          <a:blip r:embed="rId6"/>
          <a:stretch>
            <a:fillRect/>
          </a:stretch>
        </p:blipFill>
        <p:spPr>
          <a:xfrm>
            <a:off x="5173061" y="3867413"/>
            <a:ext cx="2333208" cy="3131592"/>
          </a:xfrm>
          <a:prstGeom prst="rect">
            <a:avLst/>
          </a:prstGeom>
        </p:spPr>
      </p:pic>
      <p:pic>
        <p:nvPicPr>
          <p:cNvPr id="9" name="Picture 8">
            <a:extLst>
              <a:ext uri="{FF2B5EF4-FFF2-40B4-BE49-F238E27FC236}">
                <a16:creationId xmlns:a16="http://schemas.microsoft.com/office/drawing/2014/main" id="{8C749853-C0AA-6DA6-90FF-09E9B624CA41}"/>
              </a:ext>
            </a:extLst>
          </p:cNvPr>
          <p:cNvPicPr>
            <a:picLocks noChangeAspect="1"/>
          </p:cNvPicPr>
          <p:nvPr/>
        </p:nvPicPr>
        <p:blipFill>
          <a:blip r:embed="rId7"/>
          <a:stretch>
            <a:fillRect/>
          </a:stretch>
        </p:blipFill>
        <p:spPr>
          <a:xfrm>
            <a:off x="8282327" y="3840117"/>
            <a:ext cx="1487221" cy="4068613"/>
          </a:xfrm>
          <a:prstGeom prst="rect">
            <a:avLst/>
          </a:prstGeom>
        </p:spPr>
      </p:pic>
      <p:sp>
        <p:nvSpPr>
          <p:cNvPr id="12" name="TextBox 11">
            <a:extLst>
              <a:ext uri="{FF2B5EF4-FFF2-40B4-BE49-F238E27FC236}">
                <a16:creationId xmlns:a16="http://schemas.microsoft.com/office/drawing/2014/main" id="{62BDF083-4769-E740-D4F2-949E41177576}"/>
              </a:ext>
            </a:extLst>
          </p:cNvPr>
          <p:cNvSpPr txBox="1"/>
          <p:nvPr/>
        </p:nvSpPr>
        <p:spPr>
          <a:xfrm>
            <a:off x="120315" y="13115983"/>
            <a:ext cx="6919600" cy="2062103"/>
          </a:xfrm>
          <a:prstGeom prst="rect">
            <a:avLst/>
          </a:prstGeom>
          <a:noFill/>
          <a:ln w="38100">
            <a:solidFill>
              <a:srgbClr val="002060"/>
            </a:solidFill>
          </a:ln>
        </p:spPr>
        <p:txBody>
          <a:bodyPr wrap="square" rtlCol="0">
            <a:spAutoFit/>
          </a:bodyPr>
          <a:lstStyle/>
          <a:p>
            <a:r>
              <a:rPr lang="en-US" sz="2000" b="1" dirty="0"/>
              <a:t>We are proud to announce an extraordinary achievement: </a:t>
            </a:r>
          </a:p>
          <a:p>
            <a:r>
              <a:rPr lang="en-US" dirty="0"/>
              <a:t>KCC has surpassed 3 million work hours without a lost time injury.</a:t>
            </a:r>
          </a:p>
          <a:p>
            <a:r>
              <a:rPr lang="en-US" dirty="0"/>
              <a:t>This milestone reflects far more than a number — it represents a daily commitment to safety, accountability, and looking out for one another. Every employee, every shift, and every decision has contributed to creating a workplace where safety comes first.</a:t>
            </a:r>
          </a:p>
          <a:p>
            <a:r>
              <a:rPr lang="en-US" dirty="0"/>
              <a:t> </a:t>
            </a:r>
          </a:p>
        </p:txBody>
      </p:sp>
      <p:pic>
        <p:nvPicPr>
          <p:cNvPr id="14" name="Picture 13">
            <a:extLst>
              <a:ext uri="{FF2B5EF4-FFF2-40B4-BE49-F238E27FC236}">
                <a16:creationId xmlns:a16="http://schemas.microsoft.com/office/drawing/2014/main" id="{63493093-10AC-3A9A-E722-99EC5C9073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4184" y="13115983"/>
            <a:ext cx="2729633" cy="2077207"/>
          </a:xfrm>
          <a:prstGeom prst="rect">
            <a:avLst/>
          </a:prstGeom>
        </p:spPr>
      </p:pic>
    </p:spTree>
    <p:extLst>
      <p:ext uri="{BB962C8B-B14F-4D97-AF65-F5344CB8AC3E}">
        <p14:creationId xmlns:p14="http://schemas.microsoft.com/office/powerpoint/2010/main" val="14220115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18251</TotalTime>
  <Words>2953</Words>
  <Application>Microsoft Office PowerPoint</Application>
  <PresentationFormat>Custom</PresentationFormat>
  <Paragraphs>312</Paragraphs>
  <Slides>12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ADLaM Display</vt:lpstr>
      <vt:lpstr>Aharoni</vt:lpstr>
      <vt:lpstr>Aptos</vt:lpstr>
      <vt:lpstr>Arial</vt:lpstr>
      <vt:lpstr>Burbank</vt:lpstr>
      <vt:lpstr>Calibri</vt:lpstr>
      <vt:lpstr>Cooper Black</vt:lpstr>
      <vt:lpstr>Google Sans</vt:lpstr>
      <vt:lpstr>Kermit Extrabold Expanded</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Gregory Jefferson</dc:creator>
  <cp:lastModifiedBy>Gregory Jefferson</cp:lastModifiedBy>
  <cp:revision>151</cp:revision>
  <cp:lastPrinted>2026-02-25T14:18:44Z</cp:lastPrinted>
  <dcterms:created xsi:type="dcterms:W3CDTF">2026-01-12T14:16:09Z</dcterms:created>
  <dcterms:modified xsi:type="dcterms:W3CDTF">2026-02-26T10:45:07Z</dcterms:modified>
</cp:coreProperties>
</file>